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8" r:id="rId3"/>
    <p:sldId id="259" r:id="rId4"/>
    <p:sldId id="257" r:id="rId5"/>
    <p:sldId id="260" r:id="rId6"/>
    <p:sldId id="261" r:id="rId7"/>
    <p:sldId id="277" r:id="rId8"/>
    <p:sldId id="278" r:id="rId9"/>
    <p:sldId id="279" r:id="rId10"/>
    <p:sldId id="280" r:id="rId11"/>
    <p:sldId id="262" r:id="rId12"/>
    <p:sldId id="263" r:id="rId13"/>
    <p:sldId id="264" r:id="rId14"/>
    <p:sldId id="265" r:id="rId15"/>
    <p:sldId id="267" r:id="rId16"/>
    <p:sldId id="268" r:id="rId17"/>
    <p:sldId id="293" r:id="rId18"/>
    <p:sldId id="294" r:id="rId19"/>
    <p:sldId id="269" r:id="rId20"/>
    <p:sldId id="289" r:id="rId21"/>
    <p:sldId id="270" r:id="rId22"/>
    <p:sldId id="271" r:id="rId23"/>
    <p:sldId id="275" r:id="rId24"/>
    <p:sldId id="276" r:id="rId25"/>
    <p:sldId id="291" r:id="rId26"/>
    <p:sldId id="272" r:id="rId27"/>
    <p:sldId id="273" r:id="rId28"/>
    <p:sldId id="282" r:id="rId29"/>
    <p:sldId id="286" r:id="rId30"/>
    <p:sldId id="281" r:id="rId31"/>
    <p:sldId id="284" r:id="rId32"/>
    <p:sldId id="283" r:id="rId33"/>
    <p:sldId id="285" r:id="rId34"/>
    <p:sldId id="274" r:id="rId35"/>
    <p:sldId id="292" r:id="rId36"/>
    <p:sldId id="287" r:id="rId37"/>
    <p:sldId id="290" r:id="rId38"/>
    <p:sldId id="288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25" d="100"/>
          <a:sy n="125" d="100"/>
        </p:scale>
        <p:origin x="-122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576"/>
    </p:cViewPr>
  </p:sorterViewPr>
  <p:notesViewPr>
    <p:cSldViewPr>
      <p:cViewPr varScale="1">
        <p:scale>
          <a:sx n="97" d="100"/>
          <a:sy n="97" d="100"/>
        </p:scale>
        <p:origin x="-3582" y="-114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image" Target="../media/image29.wmf"/><Relationship Id="rId1" Type="http://schemas.openxmlformats.org/officeDocument/2006/relationships/image" Target="../media/image28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wmf"/><Relationship Id="rId1" Type="http://schemas.openxmlformats.org/officeDocument/2006/relationships/image" Target="../media/image32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wmf"/><Relationship Id="rId1" Type="http://schemas.openxmlformats.org/officeDocument/2006/relationships/image" Target="../media/image41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wmf"/><Relationship Id="rId1" Type="http://schemas.openxmlformats.org/officeDocument/2006/relationships/image" Target="../media/image43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FD2F3C-BE3D-43A3-B48B-A67CE5F24618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776CF-9977-4B5E-B40F-E2B8130B3B7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27.wmf>
</file>

<file path=ppt/media/image28.wmf>
</file>

<file path=ppt/media/image29.wmf>
</file>

<file path=ppt/media/image30.wmf>
</file>

<file path=ppt/media/image32.wmf>
</file>

<file path=ppt/media/image33.wmf>
</file>

<file path=ppt/media/image41.wmf>
</file>

<file path=ppt/media/image42.wmf>
</file>

<file path=ppt/media/image43.wmf>
</file>

<file path=ppt/media/image44.wmf>
</file>

<file path=ppt/media/image45.png>
</file>

<file path=ppt/media/image47.png>
</file>

<file path=ppt/media/image48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4AFB62-E883-4FEB-AE39-EFF017CCD05C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1BF622-6FBA-402D-AF58-FA600BD0A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BF622-6FBA-402D-AF58-FA600BD0AECF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57628"/>
            <a:ext cx="6858000" cy="6858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895600" y="1139370"/>
            <a:ext cx="5791200" cy="457200"/>
          </a:xfrm>
        </p:spPr>
        <p:txBody>
          <a:bodyPr/>
          <a:lstStyle>
            <a:lvl1pPr algn="r">
              <a:buNone/>
              <a:defRPr sz="24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62B276-D4FC-47C5-B9F2-BA4501FA8D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57628"/>
            <a:ext cx="6858000" cy="6858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895600" y="1139370"/>
            <a:ext cx="5791200" cy="457200"/>
          </a:xfrm>
        </p:spPr>
        <p:txBody>
          <a:bodyPr/>
          <a:lstStyle>
            <a:lvl1pPr algn="r">
              <a:buNone/>
              <a:defRPr sz="24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62B276-D4FC-47C5-B9F2-BA4501FA8D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noProof="0" dirty="0" smtClean="0"/>
              <a:t>Click to edit Master title style</a:t>
            </a:r>
            <a:endParaRPr lang="sr-Latn-R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/>
          <a:lstStyle/>
          <a:p>
            <a:pPr lvl="0"/>
            <a:r>
              <a:rPr lang="sr-Latn-RS" noProof="0" dirty="0" smtClean="0"/>
              <a:t>Click to edit Master text styles</a:t>
            </a:r>
          </a:p>
          <a:p>
            <a:pPr lvl="1"/>
            <a:r>
              <a:rPr lang="sr-Latn-RS" noProof="0" dirty="0" smtClean="0"/>
              <a:t>Second level</a:t>
            </a:r>
          </a:p>
          <a:p>
            <a:pPr lvl="2"/>
            <a:r>
              <a:rPr lang="sr-Latn-RS" noProof="0" dirty="0" smtClean="0"/>
              <a:t>Third level</a:t>
            </a:r>
          </a:p>
          <a:p>
            <a:pPr lvl="3"/>
            <a:r>
              <a:rPr lang="sr-Latn-RS" noProof="0" dirty="0" smtClean="0"/>
              <a:t>Fourth level</a:t>
            </a:r>
          </a:p>
          <a:p>
            <a:pPr lvl="4"/>
            <a:r>
              <a:rPr lang="sr-Latn-RS" noProof="0" dirty="0" smtClean="0"/>
              <a:t>Fifth level</a:t>
            </a:r>
            <a:endParaRPr lang="sr-Latn-R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11/10/2016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MU Bright" pitchFamily="2" charset="0"/>
                <a:ea typeface="CMU Bright" pitchFamily="2" charset="0"/>
                <a:cs typeface="CMU Bright" pitchFamily="2" charset="0"/>
              </a:defRPr>
            </a:lvl1pPr>
          </a:lstStyle>
          <a:p>
            <a:fld id="{FA8188FF-CD1A-4E43-B25A-310A729BB94B}" type="datetimeFigureOut">
              <a:rPr lang="en-US" smtClean="0"/>
              <a:pPr/>
              <a:t>11/10/2016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MU Bright" pitchFamily="2" charset="0"/>
                <a:ea typeface="CMU Bright" pitchFamily="2" charset="0"/>
                <a:cs typeface="CMU Bright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MU Bright" pitchFamily="2" charset="0"/>
                <a:ea typeface="CMU Bright" pitchFamily="2" charset="0"/>
                <a:cs typeface="CMU Bright" pitchFamily="2" charset="0"/>
              </a:defRPr>
            </a:lvl1pPr>
          </a:lstStyle>
          <a:p>
            <a:fld id="{C3F74673-2B84-45A9-81EA-84C9E708577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ems.uvm.edu/~rsnapp/teaching/cs295ml/notes/perceptron.pdf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oleObject" Target="../embeddings/oleObject4.bin"/><Relationship Id="rId4" Type="http://schemas.openxmlformats.org/officeDocument/2006/relationships/oleObject" Target="../embeddings/oleObject3.bin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4.emf"/><Relationship Id="rId4" Type="http://schemas.openxmlformats.org/officeDocument/2006/relationships/oleObject" Target="../embeddings/oleObject6.bin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8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oleObject10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Soft computing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r-Latn-RS" dirty="0" smtClean="0"/>
              <a:t>dr Đorđe Obradović</a:t>
            </a:r>
          </a:p>
          <a:p>
            <a:r>
              <a:rPr lang="sr-Latn-RS" dirty="0" smtClean="0"/>
              <a:t>dr Vuk Malbaša</a:t>
            </a:r>
            <a:endParaRPr lang="en-US" dirty="0" smtClean="0"/>
          </a:p>
          <a:p>
            <a:r>
              <a:rPr lang="en-US" dirty="0" smtClean="0"/>
              <a:t>#8</a:t>
            </a:r>
            <a:endParaRPr lang="sr-Latn-R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66700" y="609600"/>
            <a:ext cx="8610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sr-Latn-RS" sz="2000" dirty="0" smtClean="0">
                <a:solidFill>
                  <a:schemeClr val="tx1">
                    <a:tint val="75000"/>
                  </a:schemeClr>
                </a:solidFill>
                <a:latin typeface="CMU Serif" pitchFamily="2" charset="0"/>
                <a:ea typeface="CMU Serif" pitchFamily="2" charset="0"/>
                <a:cs typeface="CMU Serif" pitchFamily="2" charset="0"/>
              </a:rPr>
              <a:t>Katedra za informatiku, Fakultet tehničkih nauka Novi Sad</a:t>
            </a:r>
            <a:endParaRPr kumimoji="0" lang="sr-Latn-R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Logsig regresija za klasifikaciju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8600" y="1447800"/>
            <a:ext cx="4267200" cy="5029200"/>
          </a:xfrm>
        </p:spPr>
        <p:txBody>
          <a:bodyPr>
            <a:noAutofit/>
          </a:bodyPr>
          <a:lstStyle/>
          <a:p>
            <a:r>
              <a:rPr lang="sr-Latn-RS" sz="2150" dirty="0" smtClean="0"/>
              <a:t>Osim za regresiju nad vrednostima verovatnoće logsig se često koristi za klasifikaciju uz pomoć regresije</a:t>
            </a:r>
          </a:p>
          <a:p>
            <a:r>
              <a:rPr lang="sr-Latn-RS" sz="2150" dirty="0" smtClean="0"/>
              <a:t>Težina koja se odnosi na vrednosti koje se menjaju, nezavisnu promenljivu, i utiče na strmost prelaza</a:t>
            </a:r>
          </a:p>
          <a:p>
            <a:r>
              <a:rPr lang="sr-Latn-RS" sz="2150" dirty="0" smtClean="0"/>
              <a:t>Težina koja se odnosti na kostantni deo podataka utiče na presek prediktora sa 0 i time sigurnost prediktora u položaj granice</a:t>
            </a:r>
          </a:p>
          <a:p>
            <a:r>
              <a:rPr lang="sr-Latn-RS" sz="2150" dirty="0" smtClean="0"/>
              <a:t>Iako je tačnost 100% loss nastavlja da se smanjuje</a:t>
            </a:r>
            <a:endParaRPr lang="sr-Latn-RS" sz="2150" dirty="0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3" cstate="print"/>
          <a:srcRect l="6691" t="5690" r="6319" b="8574"/>
          <a:stretch>
            <a:fillRect/>
          </a:stretch>
        </p:blipFill>
        <p:spPr bwMode="auto">
          <a:xfrm>
            <a:off x="381000" y="1219200"/>
            <a:ext cx="29718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Oval 4"/>
          <p:cNvSpPr/>
          <p:nvPr/>
        </p:nvSpPr>
        <p:spPr>
          <a:xfrm>
            <a:off x="1676400" y="1752600"/>
            <a:ext cx="457200" cy="914400"/>
          </a:xfrm>
          <a:prstGeom prst="ellipse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endCxn id="5" idx="6"/>
          </p:cNvCxnSpPr>
          <p:nvPr/>
        </p:nvCxnSpPr>
        <p:spPr>
          <a:xfrm flipH="1" flipV="1">
            <a:off x="2133600" y="2209800"/>
            <a:ext cx="1981200" cy="762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endCxn id="5" idx="5"/>
          </p:cNvCxnSpPr>
          <p:nvPr/>
        </p:nvCxnSpPr>
        <p:spPr>
          <a:xfrm flipH="1" flipV="1">
            <a:off x="2066645" y="2533089"/>
            <a:ext cx="2048155" cy="181031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276600" y="4876800"/>
            <a:ext cx="914400" cy="1219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33400" y="27432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predikcije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16429" y="4648200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loss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3143" y="6488668"/>
            <a:ext cx="979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tačnost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Motivacija</a:t>
            </a:r>
            <a:r>
              <a:rPr lang="en-US" dirty="0" smtClean="0"/>
              <a:t> 2D</a:t>
            </a:r>
            <a:endParaRPr lang="sr-Latn-R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sr-Latn-RS" dirty="0" smtClean="0"/>
              <a:t>Da li problem može da se reši sa MC pristupom?</a:t>
            </a:r>
          </a:p>
          <a:p>
            <a:endParaRPr lang="sr-Latn-RS" dirty="0" smtClean="0"/>
          </a:p>
          <a:p>
            <a:pPr>
              <a:buNone/>
            </a:pPr>
            <a:r>
              <a:rPr lang="sr-Latn-RS" sz="2400" dirty="0" smtClean="0">
                <a:latin typeface="Consolas" pitchFamily="49" charset="0"/>
              </a:rPr>
              <a:t>w = randn(2,1);</a:t>
            </a:r>
          </a:p>
          <a:p>
            <a:pPr>
              <a:buNone/>
            </a:pPr>
            <a:r>
              <a:rPr lang="sr-Latn-RS" sz="2400" dirty="0" smtClean="0">
                <a:latin typeface="Consolas" pitchFamily="49" charset="0"/>
              </a:rPr>
              <a:t>pred = w'*x;</a:t>
            </a:r>
          </a:p>
          <a:p>
            <a:pPr>
              <a:buNone/>
            </a:pPr>
            <a:r>
              <a:rPr lang="sr-Latn-RS" sz="2400" dirty="0" smtClean="0">
                <a:latin typeface="Consolas" pitchFamily="49" charset="0"/>
              </a:rPr>
              <a:t>loss = mean((pred-y).^2)</a:t>
            </a:r>
          </a:p>
          <a:p>
            <a:pPr>
              <a:buNone/>
            </a:pPr>
            <a:r>
              <a:rPr lang="sr-Latn-RS" sz="2400" dirty="0" smtClean="0">
                <a:latin typeface="Consolas" pitchFamily="49" charset="0"/>
              </a:rPr>
              <a:t>for i = 1:1000</a:t>
            </a:r>
          </a:p>
          <a:p>
            <a:pPr lvl="1">
              <a:buNone/>
            </a:pPr>
            <a:r>
              <a:rPr lang="sr-Latn-RS" sz="2400" dirty="0" smtClean="0">
                <a:latin typeface="Consolas" pitchFamily="49" charset="0"/>
              </a:rPr>
              <a:t>wnew = w + randn(2,1)/5;</a:t>
            </a:r>
          </a:p>
          <a:p>
            <a:pPr lvl="1">
              <a:buNone/>
            </a:pPr>
            <a:r>
              <a:rPr lang="sr-Latn-RS" sz="2400" dirty="0" smtClean="0">
                <a:latin typeface="Consolas" pitchFamily="49" charset="0"/>
              </a:rPr>
              <a:t>pred = wnew'*x;</a:t>
            </a:r>
          </a:p>
          <a:p>
            <a:pPr lvl="1">
              <a:buNone/>
            </a:pPr>
            <a:r>
              <a:rPr lang="sr-Latn-RS" sz="2400" dirty="0" smtClean="0">
                <a:latin typeface="Consolas" pitchFamily="49" charset="0"/>
              </a:rPr>
              <a:t>lossnew = mean((pred-y).^2);</a:t>
            </a:r>
          </a:p>
          <a:p>
            <a:pPr lvl="1">
              <a:buNone/>
            </a:pPr>
            <a:r>
              <a:rPr lang="sr-Latn-RS" sz="2400" dirty="0" smtClean="0">
                <a:latin typeface="Consolas" pitchFamily="49" charset="0"/>
              </a:rPr>
              <a:t>if lossnew &lt; loss</a:t>
            </a:r>
          </a:p>
          <a:p>
            <a:pPr lvl="2">
              <a:buNone/>
            </a:pPr>
            <a:r>
              <a:rPr lang="sr-Latn-RS" dirty="0" smtClean="0">
                <a:latin typeface="Consolas" pitchFamily="49" charset="0"/>
              </a:rPr>
              <a:t>loss = lossnew</a:t>
            </a:r>
          </a:p>
          <a:p>
            <a:pPr lvl="2">
              <a:buNone/>
            </a:pPr>
            <a:r>
              <a:rPr lang="sr-Latn-RS" dirty="0" smtClean="0">
                <a:latin typeface="Consolas" pitchFamily="49" charset="0"/>
              </a:rPr>
              <a:t>w = wnew;</a:t>
            </a:r>
          </a:p>
          <a:p>
            <a:pPr lvl="1">
              <a:buNone/>
            </a:pPr>
            <a:r>
              <a:rPr lang="sr-Latn-RS" sz="2400" dirty="0" smtClean="0">
                <a:latin typeface="Consolas" pitchFamily="49" charset="0"/>
              </a:rPr>
              <a:t>end</a:t>
            </a:r>
          </a:p>
          <a:p>
            <a:pPr>
              <a:buNone/>
            </a:pPr>
            <a:r>
              <a:rPr lang="sr-Latn-RS" sz="2400" dirty="0" smtClean="0">
                <a:latin typeface="Consolas" pitchFamily="49" charset="0"/>
              </a:rPr>
              <a:t>end</a:t>
            </a:r>
            <a:endParaRPr lang="sr-Latn-R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57800" y="1828800"/>
            <a:ext cx="3456461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38800" y="4495800"/>
            <a:ext cx="2782959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Oval 6"/>
          <p:cNvSpPr/>
          <p:nvPr/>
        </p:nvSpPr>
        <p:spPr>
          <a:xfrm>
            <a:off x="457200" y="2514600"/>
            <a:ext cx="22860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cxnSp>
        <p:nvCxnSpPr>
          <p:cNvPr id="9" name="Straight Arrow Connector 8"/>
          <p:cNvCxnSpPr>
            <a:endCxn id="7" idx="6"/>
          </p:cNvCxnSpPr>
          <p:nvPr/>
        </p:nvCxnSpPr>
        <p:spPr>
          <a:xfrm flipH="1">
            <a:off x="2743200" y="2590800"/>
            <a:ext cx="1143000" cy="228600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200400" y="2209800"/>
            <a:ext cx="2186176" cy="36933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sr-Latn-RS" dirty="0" smtClean="0"/>
              <a:t>Random inicijalizacija</a:t>
            </a:r>
            <a:endParaRPr lang="sr-Latn-RS" dirty="0"/>
          </a:p>
        </p:txBody>
      </p:sp>
      <p:sp>
        <p:nvSpPr>
          <p:cNvPr id="11" name="TextBox 10"/>
          <p:cNvSpPr txBox="1"/>
          <p:nvPr/>
        </p:nvSpPr>
        <p:spPr>
          <a:xfrm>
            <a:off x="3048000" y="3505200"/>
            <a:ext cx="1699504" cy="36933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sr-Latn-RS" smtClean="0"/>
              <a:t>Random izmena</a:t>
            </a:r>
            <a:endParaRPr lang="sr-Latn-RS"/>
          </a:p>
        </p:txBody>
      </p:sp>
      <p:sp>
        <p:nvSpPr>
          <p:cNvPr id="12" name="TextBox 11"/>
          <p:cNvSpPr txBox="1"/>
          <p:nvPr/>
        </p:nvSpPr>
        <p:spPr>
          <a:xfrm>
            <a:off x="3429000" y="4800600"/>
            <a:ext cx="2254400" cy="646331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sr-Latn-RS" dirty="0" smtClean="0"/>
              <a:t>Ako je bolje zameni</a:t>
            </a:r>
            <a:br>
              <a:rPr lang="sr-Latn-RS" dirty="0" smtClean="0"/>
            </a:br>
            <a:r>
              <a:rPr lang="sr-Latn-RS" dirty="0" smtClean="0"/>
              <a:t>sa starim vrednostima</a:t>
            </a:r>
            <a:endParaRPr lang="sr-Latn-RS" dirty="0"/>
          </a:p>
        </p:txBody>
      </p:sp>
      <p:sp>
        <p:nvSpPr>
          <p:cNvPr id="13" name="TextBox 12"/>
          <p:cNvSpPr txBox="1"/>
          <p:nvPr/>
        </p:nvSpPr>
        <p:spPr>
          <a:xfrm>
            <a:off x="6019800" y="6450568"/>
            <a:ext cx="2083327" cy="36933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sr-Latn-RS" dirty="0" smtClean="0"/>
              <a:t>Konvergencija loss-a</a:t>
            </a:r>
            <a:endParaRPr lang="sr-Latn-RS" dirty="0"/>
          </a:p>
        </p:txBody>
      </p:sp>
      <p:sp>
        <p:nvSpPr>
          <p:cNvPr id="14" name="TextBox 13"/>
          <p:cNvSpPr txBox="1"/>
          <p:nvPr/>
        </p:nvSpPr>
        <p:spPr>
          <a:xfrm>
            <a:off x="6019800" y="4191000"/>
            <a:ext cx="2048959" cy="36933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sr-Latn-RS" dirty="0" smtClean="0"/>
              <a:t>Vizualizacija rešenja</a:t>
            </a:r>
            <a:endParaRPr lang="sr-Latn-R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Prosti problemi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r-Latn-RS" sz="2800" dirty="0" smtClean="0"/>
              <a:t>Problem u 2D</a:t>
            </a:r>
          </a:p>
          <a:p>
            <a:endParaRPr lang="sr-Latn-RS" sz="2800" dirty="0" smtClean="0"/>
          </a:p>
          <a:p>
            <a:pPr lvl="1">
              <a:buNone/>
            </a:pPr>
            <a:r>
              <a:rPr lang="sr-Latn-RS" sz="2000" dirty="0" smtClean="0">
                <a:latin typeface="Consolas" pitchFamily="49" charset="0"/>
              </a:rPr>
              <a:t>x = [randn(2,1000)/2-1 randn(2,1000)/2+1];</a:t>
            </a:r>
          </a:p>
          <a:p>
            <a:pPr lvl="1">
              <a:buNone/>
            </a:pPr>
            <a:r>
              <a:rPr lang="sr-Latn-RS" sz="2000" dirty="0" smtClean="0">
                <a:latin typeface="Consolas" pitchFamily="49" charset="0"/>
              </a:rPr>
              <a:t>y = [ones(1,1000) -1*ones(1,1000)];</a:t>
            </a:r>
          </a:p>
          <a:p>
            <a:pPr lvl="1">
              <a:buNone/>
            </a:pPr>
            <a:endParaRPr lang="sr-Latn-RS" sz="2000" dirty="0" smtClean="0">
              <a:latin typeface="Consolas" pitchFamily="49" charset="0"/>
            </a:endParaRPr>
          </a:p>
          <a:p>
            <a:r>
              <a:rPr lang="sr-Latn-RS" sz="2800" dirty="0" smtClean="0"/>
              <a:t>Problem u dD</a:t>
            </a:r>
          </a:p>
          <a:p>
            <a:endParaRPr lang="sr-Latn-RS" sz="2800" dirty="0" smtClean="0"/>
          </a:p>
          <a:p>
            <a:pPr lvl="1">
              <a:buNone/>
            </a:pPr>
            <a:r>
              <a:rPr lang="sr-Latn-RS" sz="2000" dirty="0" smtClean="0">
                <a:latin typeface="Consolas" pitchFamily="49" charset="0"/>
              </a:rPr>
              <a:t>x = [randn(d,1000)/2-1 randn(d,1000)/2+1];</a:t>
            </a:r>
          </a:p>
          <a:p>
            <a:pPr lvl="1">
              <a:buNone/>
            </a:pPr>
            <a:r>
              <a:rPr lang="sr-Latn-RS" sz="2000" dirty="0" smtClean="0">
                <a:latin typeface="Consolas" pitchFamily="49" charset="0"/>
              </a:rPr>
              <a:t>y = [ones(1,1000) -1*ones(1,1000)];</a:t>
            </a:r>
          </a:p>
          <a:p>
            <a:endParaRPr lang="sr-Latn-RS" sz="2800" dirty="0" smtClean="0"/>
          </a:p>
          <a:p>
            <a:r>
              <a:rPr lang="sr-Latn-RS" sz="2800" dirty="0" smtClean="0"/>
              <a:t>Više dimenzionalni problemi su drugačiji od uobičajnih nisko dimenzionalnih problema</a:t>
            </a:r>
          </a:p>
          <a:p>
            <a:pPr lvl="1"/>
            <a:r>
              <a:rPr lang="sr-Latn-RS" sz="2000" dirty="0" smtClean="0"/>
              <a:t>Razdaljina gubi značaj, sve tačke postaju podjednako udaljene jedne od drugih, usamljene su nemaju tačaka koje su blizu</a:t>
            </a:r>
          </a:p>
          <a:p>
            <a:pPr lvl="1"/>
            <a:r>
              <a:rPr lang="sr-Latn-RS" sz="2000" dirty="0" smtClean="0"/>
              <a:t>Kako raste dimenzija neki problemi postaju linearno separabilini</a:t>
            </a:r>
            <a:endParaRPr lang="sr-Latn-RS" sz="2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10813" t="6377" r="7895" b="6377"/>
          <a:stretch>
            <a:fillRect/>
          </a:stretch>
        </p:blipFill>
        <p:spPr bwMode="auto">
          <a:xfrm>
            <a:off x="0" y="1324708"/>
            <a:ext cx="9144000" cy="5533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Razdaljina u visokim dimenzijama</a:t>
            </a:r>
            <a:endParaRPr lang="sr-Latn-RS" dirty="0"/>
          </a:p>
        </p:txBody>
      </p:sp>
      <p:sp>
        <p:nvSpPr>
          <p:cNvPr id="5" name="TextBox 4"/>
          <p:cNvSpPr txBox="1"/>
          <p:nvPr/>
        </p:nvSpPr>
        <p:spPr>
          <a:xfrm>
            <a:off x="2106966" y="1049893"/>
            <a:ext cx="5041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Ovo su tač</a:t>
            </a:r>
            <a:r>
              <a:rPr lang="en-US" dirty="0" smtClean="0"/>
              <a:t>k</a:t>
            </a:r>
            <a:r>
              <a:rPr lang="sr-Latn-RS" dirty="0" smtClean="0"/>
              <a:t>e iz normalne distribucije sa σ = I</a:t>
            </a:r>
            <a:r>
              <a:rPr lang="sr-Latn-RS" baseline="30000" dirty="0" smtClean="0"/>
              <a:t>d</a:t>
            </a:r>
            <a:r>
              <a:rPr lang="sr-Latn-RS" dirty="0" smtClean="0"/>
              <a:t>, μ = 0</a:t>
            </a:r>
            <a:endParaRPr lang="sr-Latn-R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371600"/>
            <a:ext cx="9146728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MC pristup u visokim dimenzijama</a:t>
            </a:r>
            <a:endParaRPr lang="sr-Latn-R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MC pristup u visokim dimenzijama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433513"/>
            <a:ext cx="9146728" cy="5424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Perceptron algoritam</a:t>
            </a:r>
            <a:endParaRPr lang="sr-Latn-R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05400" cy="50292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sr-Latn-RS" sz="2000" dirty="0" smtClean="0">
                <a:latin typeface="Consolas" pitchFamily="49" charset="0"/>
              </a:rPr>
              <a:t>w = randn(3,1)/100000;</a:t>
            </a:r>
          </a:p>
          <a:p>
            <a:pPr>
              <a:buNone/>
            </a:pPr>
            <a:r>
              <a:rPr lang="sr-Latn-RS" sz="2000" dirty="0" smtClean="0">
                <a:latin typeface="Consolas" pitchFamily="49" charset="0"/>
              </a:rPr>
              <a:t>for i = 1:1000</a:t>
            </a:r>
          </a:p>
          <a:p>
            <a:pPr>
              <a:buNone/>
            </a:pPr>
            <a:r>
              <a:rPr lang="sr-Latn-RS" sz="2000" dirty="0" smtClean="0">
                <a:latin typeface="Consolas" pitchFamily="49" charset="0"/>
              </a:rPr>
              <a:t>    for j = 1:length(x)</a:t>
            </a:r>
          </a:p>
          <a:p>
            <a:pPr>
              <a:buNone/>
            </a:pPr>
            <a:r>
              <a:rPr lang="sr-Latn-RS" sz="2000" dirty="0" smtClean="0">
                <a:latin typeface="Consolas" pitchFamily="49" charset="0"/>
              </a:rPr>
              <a:t>        pred = w'*x(:,j);</a:t>
            </a:r>
          </a:p>
          <a:p>
            <a:pPr>
              <a:buNone/>
            </a:pPr>
            <a:r>
              <a:rPr lang="sr-Latn-RS" sz="2000" dirty="0" smtClean="0">
                <a:latin typeface="Consolas" pitchFamily="49" charset="0"/>
              </a:rPr>
              <a:t>        pred = sign(pred);</a:t>
            </a:r>
          </a:p>
          <a:p>
            <a:pPr>
              <a:buNone/>
            </a:pPr>
            <a:r>
              <a:rPr lang="sr-Latn-RS" sz="2000" dirty="0" smtClean="0">
                <a:latin typeface="Consolas" pitchFamily="49" charset="0"/>
              </a:rPr>
              <a:t>        if y(j) ~= pred</a:t>
            </a:r>
          </a:p>
          <a:p>
            <a:pPr>
              <a:buNone/>
            </a:pPr>
            <a:r>
              <a:rPr lang="sr-Latn-RS" sz="2000" dirty="0" smtClean="0">
                <a:latin typeface="Consolas" pitchFamily="49" charset="0"/>
              </a:rPr>
              <a:t>            w = w + y(j)*x(:,j)*lr;</a:t>
            </a:r>
          </a:p>
          <a:p>
            <a:pPr>
              <a:buNone/>
            </a:pPr>
            <a:r>
              <a:rPr lang="sr-Latn-RS" sz="2000" dirty="0" smtClean="0">
                <a:latin typeface="Consolas" pitchFamily="49" charset="0"/>
              </a:rPr>
              <a:t>        end</a:t>
            </a:r>
          </a:p>
          <a:p>
            <a:pPr>
              <a:buNone/>
            </a:pPr>
            <a:r>
              <a:rPr lang="sr-Latn-RS" sz="2000" dirty="0" smtClean="0">
                <a:latin typeface="Consolas" pitchFamily="49" charset="0"/>
              </a:rPr>
              <a:t>    end</a:t>
            </a:r>
          </a:p>
          <a:p>
            <a:pPr>
              <a:buNone/>
            </a:pPr>
            <a:r>
              <a:rPr lang="sr-Latn-RS" sz="2000" dirty="0" smtClean="0">
                <a:latin typeface="Consolas" pitchFamily="49" charset="0"/>
              </a:rPr>
              <a:t>end</a:t>
            </a:r>
            <a:endParaRPr lang="sr-Latn-RS" sz="2000" dirty="0">
              <a:latin typeface="Consolas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45912" y="1536700"/>
            <a:ext cx="2186176" cy="36933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r-Latn-RS" smtClean="0"/>
              <a:t>Random inicijalizacija</a:t>
            </a:r>
            <a:endParaRPr lang="sr-Latn-RS"/>
          </a:p>
        </p:txBody>
      </p:sp>
      <p:sp>
        <p:nvSpPr>
          <p:cNvPr id="11" name="TextBox 10"/>
          <p:cNvSpPr txBox="1"/>
          <p:nvPr/>
        </p:nvSpPr>
        <p:spPr>
          <a:xfrm>
            <a:off x="6145912" y="2273300"/>
            <a:ext cx="2186176" cy="36933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r-Latn-RS" smtClean="0"/>
              <a:t>Za svaki primer</a:t>
            </a:r>
            <a:endParaRPr lang="sr-Latn-RS"/>
          </a:p>
        </p:txBody>
      </p:sp>
      <p:sp>
        <p:nvSpPr>
          <p:cNvPr id="12" name="TextBox 11"/>
          <p:cNvSpPr txBox="1"/>
          <p:nvPr/>
        </p:nvSpPr>
        <p:spPr>
          <a:xfrm>
            <a:off x="6145912" y="2921000"/>
            <a:ext cx="2186176" cy="36933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r-Latn-RS" smtClean="0"/>
              <a:t>Izračunaj predikciju</a:t>
            </a:r>
            <a:endParaRPr lang="sr-Latn-RS"/>
          </a:p>
        </p:txBody>
      </p:sp>
      <p:sp>
        <p:nvSpPr>
          <p:cNvPr id="13" name="TextBox 12"/>
          <p:cNvSpPr txBox="1"/>
          <p:nvPr/>
        </p:nvSpPr>
        <p:spPr>
          <a:xfrm>
            <a:off x="6019800" y="3378200"/>
            <a:ext cx="2438400" cy="36933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r-Latn-RS" smtClean="0"/>
              <a:t>Ako predikcija nije tačna</a:t>
            </a:r>
            <a:endParaRPr lang="sr-Latn-RS"/>
          </a:p>
        </p:txBody>
      </p:sp>
      <p:sp>
        <p:nvSpPr>
          <p:cNvPr id="14" name="TextBox 13"/>
          <p:cNvSpPr txBox="1"/>
          <p:nvPr/>
        </p:nvSpPr>
        <p:spPr>
          <a:xfrm>
            <a:off x="5486400" y="3810000"/>
            <a:ext cx="3505200" cy="36933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r-Latn-RS" smtClean="0"/>
              <a:t>Dodaj primer puta labelu na težine</a:t>
            </a:r>
            <a:endParaRPr lang="sr-Latn-RS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11605" y="4279900"/>
            <a:ext cx="33548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02300" y="4279900"/>
            <a:ext cx="33548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9" name="TextBox 18"/>
          <p:cNvSpPr txBox="1"/>
          <p:nvPr/>
        </p:nvSpPr>
        <p:spPr>
          <a:xfrm>
            <a:off x="2827841" y="6096000"/>
            <a:ext cx="2048959" cy="36933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sr-Latn-RS" smtClean="0"/>
              <a:t>Vizualizacija rešenja</a:t>
            </a:r>
            <a:endParaRPr lang="sr-Latn-RS"/>
          </a:p>
        </p:txBody>
      </p:sp>
      <p:sp>
        <p:nvSpPr>
          <p:cNvPr id="20" name="TextBox 19"/>
          <p:cNvSpPr txBox="1"/>
          <p:nvPr/>
        </p:nvSpPr>
        <p:spPr>
          <a:xfrm>
            <a:off x="6400800" y="6019800"/>
            <a:ext cx="2151423" cy="36933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sr-Latn-RS" dirty="0" smtClean="0"/>
              <a:t>Konvergencija greške</a:t>
            </a:r>
            <a:endParaRPr lang="sr-Latn-R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Perceptron konvergencija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sr-Latn-RS" dirty="0" smtClean="0"/>
              <a:t>Ako  je X i Y linearno separabilna dihotomija, onda perceptron algoritam konvergira posle konačnog broja koraka.</a:t>
            </a:r>
          </a:p>
          <a:p>
            <a:pPr lvl="1"/>
            <a:r>
              <a:rPr lang="sr-Latn-RS" dirty="0" smtClean="0">
                <a:hlinkClick r:id="rId2"/>
              </a:rPr>
              <a:t>http://www.cems.uvm.edu/~rsnapp/teaching/cs295ml/notes/perceptron.pdf</a:t>
            </a:r>
            <a:endParaRPr lang="sr-Latn-RS" dirty="0" smtClean="0"/>
          </a:p>
          <a:p>
            <a:pPr lvl="1"/>
            <a:r>
              <a:rPr lang="sr-Latn-RS" dirty="0" smtClean="0"/>
              <a:t>Novikoff (1962) </a:t>
            </a:r>
          </a:p>
          <a:p>
            <a:r>
              <a:rPr lang="sr-Latn-RS" dirty="0" smtClean="0"/>
              <a:t>U binarno separabilnom slučaju to može biti bilo koje validno rešenje, perceptron sa optimalnom stabilnošću nazivamo SVM</a:t>
            </a:r>
          </a:p>
          <a:p>
            <a:r>
              <a:rPr lang="sr-Latn-RS" dirty="0" smtClean="0"/>
              <a:t>Sa kernel trikom potrebno je samo čuvati primere na kojima je pravljena greška. Popularno je</a:t>
            </a:r>
          </a:p>
          <a:p>
            <a:pPr lvl="1"/>
            <a:r>
              <a:rPr lang="sr-Latn-RS" dirty="0" smtClean="0"/>
              <a:t>Bugdet perceptron sa ograničenim resursima</a:t>
            </a:r>
          </a:p>
          <a:p>
            <a:pPr lvl="1"/>
            <a:r>
              <a:rPr lang="sr-Latn-RS" dirty="0" smtClean="0"/>
              <a:t>On</a:t>
            </a:r>
            <a:r>
              <a:rPr lang="en-US" dirty="0" smtClean="0"/>
              <a:t>-line</a:t>
            </a:r>
            <a:r>
              <a:rPr lang="sr-Latn-RS" dirty="0" smtClean="0"/>
              <a:t> učenje, gde se prati starost trening seta</a:t>
            </a:r>
          </a:p>
          <a:p>
            <a:pPr lvl="1"/>
            <a:r>
              <a:rPr lang="sr-Latn-RS" dirty="0" smtClean="0"/>
              <a:t>Inkrementalno</a:t>
            </a:r>
            <a:r>
              <a:rPr lang="en-US" dirty="0" smtClean="0"/>
              <a:t>-</a:t>
            </a:r>
            <a:r>
              <a:rPr lang="sr-Latn-RS" dirty="0" smtClean="0"/>
              <a:t>dekrementalno učenje, gde je moguće na brz način </a:t>
            </a:r>
            <a:r>
              <a:rPr lang="en-US" dirty="0" smtClean="0"/>
              <a:t>“</a:t>
            </a:r>
            <a:r>
              <a:rPr lang="en-US" dirty="0" err="1" smtClean="0"/>
              <a:t>odu</a:t>
            </a:r>
            <a:r>
              <a:rPr lang="sr-Latn-RS" dirty="0" smtClean="0"/>
              <a:t>čiti</a:t>
            </a:r>
            <a:r>
              <a:rPr lang="en-US" dirty="0" smtClean="0"/>
              <a:t>” </a:t>
            </a:r>
            <a:r>
              <a:rPr lang="sr-Latn-RS" dirty="0" smtClean="0"/>
              <a:t>neki primer od ranije.</a:t>
            </a:r>
            <a:endParaRPr lang="sr-Latn-R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Popularne varijante perceptron algoritma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smtClean="0"/>
              <a:t>Optimalni perceptron ili linearna regresija sa najvećom marginom, SVM</a:t>
            </a:r>
          </a:p>
          <a:p>
            <a:r>
              <a:rPr lang="sr-Latn-RS" dirty="0" smtClean="0"/>
              <a:t>Budget perceptron</a:t>
            </a:r>
          </a:p>
          <a:p>
            <a:pPr lvl="1"/>
            <a:r>
              <a:rPr lang="sr-Latn-RS" dirty="0" smtClean="0"/>
              <a:t>U memoriji se može čuvati ograničen broj primera</a:t>
            </a:r>
          </a:p>
          <a:p>
            <a:pPr lvl="1"/>
            <a:r>
              <a:rPr lang="sr-Latn-RS" dirty="0" smtClean="0"/>
              <a:t>Kada stigne novi primer na kome perceptron greši potrebno je ukloniti jedan od starih primera iz memorije</a:t>
            </a:r>
          </a:p>
          <a:p>
            <a:pPr lvl="1"/>
            <a:r>
              <a:rPr lang="sr-Latn-RS" dirty="0" smtClean="0"/>
              <a:t>Forgetron random zaboravlja neki stari primer, Projectron projektuje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Perceptron konvergencija greške</a:t>
            </a:r>
            <a:endParaRPr lang="sr-Latn-R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727" y="1433513"/>
            <a:ext cx="9146727" cy="5424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81000" y="1752600"/>
            <a:ext cx="8324715" cy="36933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Arthur Samuel (1959)</a:t>
            </a: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Disciplina koja omogućuje računarima da UČE bez eksplicitnog</a:t>
            </a: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programiranja, odnosno da se prilagode problemu automatski.</a:t>
            </a:r>
          </a:p>
          <a:p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Tom Mitchel (1998)</a:t>
            </a: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Dobro postavljen problem UČENJA</a:t>
            </a:r>
          </a:p>
          <a:p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Za računarski program kažemo da UČI na osnovu ISKUSTVA (E) u </a:t>
            </a: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odnosu na neki POSAO (T) i meru KVALITETA (P) ako svoje </a:t>
            </a: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performanse merene sa P radeći posao T unapređuje korišćenjem </a:t>
            </a: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iskustva E. 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sr-Latn-RS" dirty="0" smtClean="0"/>
              <a:t>Definicija mašinskog učenja</a:t>
            </a:r>
            <a:endParaRPr lang="sr-Latn-R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Loss funkcije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r-Latn-RS" smtClean="0"/>
              <a:t>0-1 loss</a:t>
            </a:r>
          </a:p>
          <a:p>
            <a:pPr lvl="1"/>
            <a:r>
              <a:rPr lang="sr-Latn-RS" smtClean="0"/>
              <a:t>Nema izvod, MC je jedini pristup?</a:t>
            </a:r>
          </a:p>
          <a:p>
            <a:r>
              <a:rPr lang="sr-Latn-RS" smtClean="0"/>
              <a:t>Gauss loss</a:t>
            </a:r>
          </a:p>
          <a:p>
            <a:pPr lvl="1"/>
            <a:r>
              <a:rPr lang="sr-Latn-RS" smtClean="0"/>
              <a:t>Odličan aproksimator ako nismo </a:t>
            </a:r>
            <a:br>
              <a:rPr lang="sr-Latn-RS" smtClean="0"/>
            </a:br>
            <a:r>
              <a:rPr lang="sr-Latn-RS" smtClean="0"/>
              <a:t>sigurni koji loss je najbolji</a:t>
            </a:r>
          </a:p>
          <a:p>
            <a:r>
              <a:rPr lang="sr-Latn-RS" smtClean="0"/>
              <a:t>Logistic loss</a:t>
            </a:r>
          </a:p>
          <a:p>
            <a:pPr lvl="1"/>
            <a:r>
              <a:rPr lang="sr-Latn-RS" smtClean="0"/>
              <a:t>Odvojeno računa deo za pozitivnu</a:t>
            </a:r>
            <a:br>
              <a:rPr lang="sr-Latn-RS" smtClean="0"/>
            </a:br>
            <a:r>
              <a:rPr lang="sr-Latn-RS" smtClean="0"/>
              <a:t>i negativnu klasu</a:t>
            </a:r>
          </a:p>
          <a:p>
            <a:pPr lvl="1">
              <a:buNone/>
            </a:pPr>
            <a:r>
              <a:rPr lang="sr-Latn-RS" sz="2100" smtClean="0">
                <a:latin typeface="Consolas" pitchFamily="49" charset="0"/>
              </a:rPr>
              <a:t> loss = mean((pred.^y).*((1-pred).^(1-y)));</a:t>
            </a:r>
          </a:p>
          <a:p>
            <a:r>
              <a:rPr lang="sr-Latn-RS" smtClean="0"/>
              <a:t>Ramp loss</a:t>
            </a:r>
          </a:p>
          <a:p>
            <a:pPr lvl="1"/>
            <a:r>
              <a:rPr lang="sr-Latn-RS" smtClean="0"/>
              <a:t>Koristi se za SVM i NN, klase se </a:t>
            </a:r>
            <a:br>
              <a:rPr lang="sr-Latn-RS" smtClean="0"/>
            </a:br>
            <a:r>
              <a:rPr lang="sr-Latn-RS" smtClean="0"/>
              <a:t>gledaju odvojeno</a:t>
            </a:r>
            <a:endParaRPr lang="sr-Latn-RS"/>
          </a:p>
        </p:txBody>
      </p:sp>
      <p:pic>
        <p:nvPicPr>
          <p:cNvPr id="4403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50770" y="1856040"/>
            <a:ext cx="2240830" cy="1681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4037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50770" y="304800"/>
            <a:ext cx="2240830" cy="1681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4038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50770" y="3407280"/>
            <a:ext cx="2240830" cy="1681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4040" name="Picture 8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756190" y="4958520"/>
            <a:ext cx="2229990" cy="1673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</a:t>
            </a:r>
            <a:r>
              <a:rPr lang="sr-Latn-RS" dirty="0" smtClean="0"/>
              <a:t> i basis funkcije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sr-Latn-RS" dirty="0" smtClean="0"/>
              <a:t>U osnovi perceptron se ponaša kao linearna regresija.</a:t>
            </a:r>
          </a:p>
          <a:p>
            <a:endParaRPr lang="sr-Latn-RS" dirty="0" smtClean="0"/>
          </a:p>
          <a:p>
            <a:endParaRPr lang="sr-Latn-RS" dirty="0" smtClean="0"/>
          </a:p>
          <a:p>
            <a:r>
              <a:rPr lang="sr-Latn-RS" dirty="0" smtClean="0"/>
              <a:t>Koje transformacije podataka nam pomažu da rešimo problem?</a:t>
            </a:r>
          </a:p>
          <a:p>
            <a:pPr lvl="1"/>
            <a:r>
              <a:rPr lang="sr-Latn-RS" dirty="0" smtClean="0"/>
              <a:t>Normalizacija na σ=1 μ=0</a:t>
            </a:r>
          </a:p>
          <a:p>
            <a:pPr lvl="1"/>
            <a:r>
              <a:rPr lang="sr-Latn-RS" dirty="0" smtClean="0"/>
              <a:t>Transformacije koje pretavaraju distribuciju x</a:t>
            </a:r>
            <a:r>
              <a:rPr lang="sr-Latn-RS" baseline="-25000" dirty="0" smtClean="0"/>
              <a:t>i</a:t>
            </a:r>
            <a:r>
              <a:rPr lang="sr-Latn-RS" dirty="0" smtClean="0"/>
              <a:t> u nešto nalik normalnoj na smislen način</a:t>
            </a:r>
          </a:p>
          <a:p>
            <a:pPr lvl="1"/>
            <a:r>
              <a:rPr lang="sr-Latn-RS" dirty="0" smtClean="0"/>
              <a:t>Povećavanje dimenzije podataka</a:t>
            </a:r>
          </a:p>
          <a:p>
            <a:pPr lvl="2"/>
            <a:r>
              <a:rPr lang="sr-Latn-RS" dirty="0" smtClean="0"/>
              <a:t>Random pristup nije idealan mada nekad radi</a:t>
            </a:r>
          </a:p>
          <a:p>
            <a:pPr lvl="2"/>
            <a:r>
              <a:rPr lang="sr-Latn-RS" dirty="0" smtClean="0"/>
              <a:t>Polinomijalni kernel se često koristi u text mining</a:t>
            </a:r>
          </a:p>
          <a:p>
            <a:pPr lvl="2"/>
            <a:r>
              <a:rPr lang="sr-Latn-RS" dirty="0" smtClean="0"/>
              <a:t>Gausov, normalni ili RBF kernel je načešće korišćen </a:t>
            </a:r>
          </a:p>
          <a:p>
            <a:pPr lvl="1"/>
            <a:endParaRPr lang="sr-Latn-RS" dirty="0"/>
          </a:p>
        </p:txBody>
      </p:sp>
      <p:graphicFrame>
        <p:nvGraphicFramePr>
          <p:cNvPr id="3074" name="Object 2"/>
          <p:cNvGraphicFramePr>
            <a:graphicFrameLocks noChangeAspect="1"/>
          </p:cNvGraphicFramePr>
          <p:nvPr/>
        </p:nvGraphicFramePr>
        <p:xfrm>
          <a:off x="3519488" y="2195513"/>
          <a:ext cx="2662237" cy="666750"/>
        </p:xfrm>
        <a:graphic>
          <a:graphicData uri="http://schemas.openxmlformats.org/presentationml/2006/ole">
            <p:oleObj spid="_x0000_s3074" name="Equation" r:id="rId3" imgW="812520" imgH="203040" progId="Equation.3">
              <p:embed/>
            </p:oleObj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Linearna regresija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sz="2400" dirty="0" smtClean="0"/>
              <a:t>Tradicionalno linearna funkcija za regresiju je</a:t>
            </a:r>
          </a:p>
          <a:p>
            <a:endParaRPr lang="sr-Latn-RS" sz="2400" dirty="0" smtClean="0"/>
          </a:p>
          <a:p>
            <a:endParaRPr lang="sr-Latn-RS" sz="2400" dirty="0" smtClean="0"/>
          </a:p>
          <a:p>
            <a:r>
              <a:rPr lang="sr-Latn-RS" sz="2400" dirty="0" smtClean="0"/>
              <a:t>Transformacijom podataka na neki način, normalizacijom ili nekim komplikovanijim pristupom, pre linearne regresije možemo napisati na sledeći način, sa funkcijom transformacije – basis funkcijom</a:t>
            </a:r>
          </a:p>
          <a:p>
            <a:endParaRPr lang="sr-Latn-RS" sz="2400" dirty="0" smtClean="0"/>
          </a:p>
          <a:p>
            <a:endParaRPr lang="sr-Latn-RS" sz="2400" dirty="0" smtClean="0"/>
          </a:p>
          <a:p>
            <a:r>
              <a:rPr lang="sr-Latn-RS" sz="2400" dirty="0" smtClean="0"/>
              <a:t>Primer basis funkcije koji smo videli je logsig funkcija od ranije</a:t>
            </a:r>
            <a:endParaRPr lang="sr-Latn-RS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3298825" y="4551363"/>
          <a:ext cx="3244850" cy="750887"/>
        </p:xfrm>
        <a:graphic>
          <a:graphicData uri="http://schemas.openxmlformats.org/presentationml/2006/ole">
            <p:oleObj spid="_x0000_s1026" name="Equation" r:id="rId3" imgW="990360" imgH="228600" progId="Equation.3">
              <p:embed/>
            </p:oleObj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3519488" y="2195513"/>
          <a:ext cx="2662237" cy="666750"/>
        </p:xfrm>
        <a:graphic>
          <a:graphicData uri="http://schemas.openxmlformats.org/presentationml/2006/ole">
            <p:oleObj spid="_x0000_s1027" name="Equation" r:id="rId4" imgW="812520" imgH="203040" progId="Equation.3">
              <p:embed/>
            </p:oleObj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8177822" y="3632980"/>
          <a:ext cx="296008" cy="513080"/>
        </p:xfrm>
        <a:graphic>
          <a:graphicData uri="http://schemas.openxmlformats.org/presentationml/2006/ole">
            <p:oleObj spid="_x0000_s1028" name="Equation" r:id="rId5" imgW="126720" imgH="203040" progId="Equation.3">
              <p:embed/>
            </p:oleObj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smtClean="0"/>
              <a:t>Transformacije rešavaju probleme koji nisu linearni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sr-Latn-RS" dirty="0" smtClean="0"/>
              <a:t>Žuti krugovi su klasa -1 a plavi</a:t>
            </a:r>
            <a:br>
              <a:rPr lang="sr-Latn-RS" dirty="0" smtClean="0"/>
            </a:br>
            <a:r>
              <a:rPr lang="sr-Latn-RS" dirty="0" smtClean="0"/>
              <a:t>krugovi su klasa 1.</a:t>
            </a:r>
          </a:p>
          <a:p>
            <a:r>
              <a:rPr lang="sr-Latn-RS" dirty="0" smtClean="0"/>
              <a:t>Transformacija je razdaljina od</a:t>
            </a:r>
            <a:br>
              <a:rPr lang="sr-Latn-RS" dirty="0" smtClean="0"/>
            </a:br>
            <a:r>
              <a:rPr lang="sr-Latn-RS" dirty="0" smtClean="0"/>
              <a:t>roze x.</a:t>
            </a:r>
          </a:p>
          <a:p>
            <a:r>
              <a:rPr lang="sr-Latn-RS" dirty="0" smtClean="0"/>
              <a:t>Problem je 2D ali se lako generalizuje.</a:t>
            </a:r>
          </a:p>
          <a:p>
            <a:r>
              <a:rPr lang="sr-Latn-RS" dirty="0" smtClean="0"/>
              <a:t>Kada se transformišu podaci,</a:t>
            </a:r>
            <a:br>
              <a:rPr lang="sr-Latn-RS" dirty="0" smtClean="0"/>
            </a:br>
            <a:r>
              <a:rPr lang="sr-Latn-RS" dirty="0" smtClean="0"/>
              <a:t>problem postaje linearno </a:t>
            </a:r>
            <a:br>
              <a:rPr lang="sr-Latn-RS" dirty="0" smtClean="0"/>
            </a:br>
            <a:r>
              <a:rPr lang="sr-Latn-RS" dirty="0" smtClean="0"/>
              <a:t>separabilan.</a:t>
            </a:r>
          </a:p>
          <a:p>
            <a:r>
              <a:rPr lang="sr-Latn-RS" dirty="0" smtClean="0"/>
              <a:t>U ovom primeru korišćene su dve</a:t>
            </a:r>
            <a:br>
              <a:rPr lang="sr-Latn-RS" dirty="0" smtClean="0"/>
            </a:br>
            <a:r>
              <a:rPr lang="sr-Latn-RS" dirty="0" smtClean="0"/>
              <a:t>tačke zbog vizualizacije, ali broj </a:t>
            </a:r>
            <a:br>
              <a:rPr lang="sr-Latn-RS" dirty="0" smtClean="0"/>
            </a:br>
            <a:r>
              <a:rPr lang="sr-Latn-RS" dirty="0" smtClean="0"/>
              <a:t>i izbor tačaka se može prilagoditi </a:t>
            </a:r>
            <a:br>
              <a:rPr lang="sr-Latn-RS" dirty="0" smtClean="0"/>
            </a:br>
            <a:r>
              <a:rPr lang="sr-Latn-RS" dirty="0" smtClean="0"/>
              <a:t>problemu</a:t>
            </a:r>
          </a:p>
          <a:p>
            <a:pPr lvl="1">
              <a:buNone/>
            </a:pPr>
            <a:endParaRPr lang="sr-Latn-RS" dirty="0" smtClean="0">
              <a:latin typeface="Consolas" pitchFamily="49" charset="0"/>
            </a:endParaRPr>
          </a:p>
          <a:p>
            <a:pPr lvl="1">
              <a:buNone/>
            </a:pPr>
            <a:r>
              <a:rPr lang="sr-Latn-RS" dirty="0" smtClean="0">
                <a:latin typeface="Consolas" pitchFamily="49" charset="0"/>
              </a:rPr>
              <a:t>xe = dist(x',xd);</a:t>
            </a:r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 cstate="print"/>
          <a:srcRect l="29101" t="5996" r="27430" b="7518"/>
          <a:stretch>
            <a:fillRect/>
          </a:stretch>
        </p:blipFill>
        <p:spPr bwMode="auto">
          <a:xfrm>
            <a:off x="6616262" y="1219200"/>
            <a:ext cx="2527738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Lokalne kernel funkcije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smtClean="0"/>
              <a:t>Euklidska razdaljina izmedju </a:t>
            </a:r>
            <a:r>
              <a:rPr lang="sr-Latn-RS" i="1" smtClean="0"/>
              <a:t>X</a:t>
            </a:r>
            <a:r>
              <a:rPr lang="sr-Latn-RS" smtClean="0"/>
              <a:t> i </a:t>
            </a:r>
            <a:r>
              <a:rPr lang="sr-Latn-RS" i="1" smtClean="0"/>
              <a:t>Y</a:t>
            </a:r>
          </a:p>
          <a:p>
            <a:endParaRPr lang="sr-Latn-RS" i="1" smtClean="0"/>
          </a:p>
          <a:p>
            <a:pPr lvl="1"/>
            <a:r>
              <a:rPr lang="sr-Latn-RS" smtClean="0"/>
              <a:t>Ima globalni karakter, sto mo dalje od tačke to je vrednost sve veća</a:t>
            </a:r>
          </a:p>
          <a:p>
            <a:r>
              <a:rPr lang="sr-Latn-RS" smtClean="0"/>
              <a:t>Gausova razdaljina između </a:t>
            </a:r>
            <a:r>
              <a:rPr lang="sr-Latn-RS" i="1" smtClean="0"/>
              <a:t>X</a:t>
            </a:r>
            <a:r>
              <a:rPr lang="sr-Latn-RS" smtClean="0"/>
              <a:t> i </a:t>
            </a:r>
            <a:r>
              <a:rPr lang="sr-Latn-RS" i="1" smtClean="0"/>
              <a:t>Y</a:t>
            </a:r>
          </a:p>
          <a:p>
            <a:pPr lvl="1"/>
            <a:r>
              <a:rPr lang="sr-Latn-RS" smtClean="0"/>
              <a:t>Lokalni karakter, posle određene razdaljine utica je zanemariv</a:t>
            </a:r>
          </a:p>
          <a:p>
            <a:pPr lvl="1"/>
            <a:r>
              <a:rPr lang="sr-Latn-RS" smtClean="0"/>
              <a:t>σ je za parametar za skaliranje</a:t>
            </a:r>
          </a:p>
          <a:p>
            <a:pPr lvl="1">
              <a:buNone/>
            </a:pPr>
            <a:r>
              <a:rPr lang="sr-Latn-RS" smtClean="0"/>
              <a:t> </a:t>
            </a:r>
            <a:endParaRPr lang="sr-Latn-R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2058195" y="2057400"/>
          <a:ext cx="5329237" cy="825500"/>
        </p:xfrm>
        <a:graphic>
          <a:graphicData uri="http://schemas.openxmlformats.org/presentationml/2006/ole">
            <p:oleObj spid="_x0000_s32771" name="Equation" r:id="rId3" imgW="1803240" imgH="279360" progId="Equation.3">
              <p:embed/>
            </p:oleObj>
          </a:graphicData>
        </a:graphic>
      </p:graphicFrame>
      <p:graphicFrame>
        <p:nvGraphicFramePr>
          <p:cNvPr id="32772" name="Object 4"/>
          <p:cNvGraphicFramePr>
            <a:graphicFrameLocks noChangeAspect="1"/>
          </p:cNvGraphicFramePr>
          <p:nvPr/>
        </p:nvGraphicFramePr>
        <p:xfrm>
          <a:off x="75343" y="5769705"/>
          <a:ext cx="6943725" cy="676275"/>
        </p:xfrm>
        <a:graphic>
          <a:graphicData uri="http://schemas.openxmlformats.org/presentationml/2006/ole">
            <p:oleObj spid="_x0000_s32772" name="Equation" r:id="rId4" imgW="2349360" imgH="228600" progId="Equation.3">
              <p:embed/>
            </p:oleObj>
          </a:graphicData>
        </a:graphic>
      </p:graphicFrame>
      <p:pic>
        <p:nvPicPr>
          <p:cNvPr id="32773" name="Picture 5"/>
          <p:cNvPicPr>
            <a:picLocks noChangeAspect="1" noChangeArrowheads="1"/>
          </p:cNvPicPr>
          <p:nvPr/>
        </p:nvPicPr>
        <p:blipFill>
          <a:blip r:embed="rId5" cstate="print"/>
          <a:srcRect r="8244"/>
          <a:stretch>
            <a:fillRect/>
          </a:stretch>
        </p:blipFill>
        <p:spPr bwMode="auto">
          <a:xfrm>
            <a:off x="6705600" y="4866082"/>
            <a:ext cx="2438400" cy="19919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Kernel funkcije uopšteno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smtClean="0"/>
              <a:t>Za neke algoritme, kao SVM, dovoljno je imati matricu razdaljina odnosno kernel matricu</a:t>
            </a:r>
          </a:p>
          <a:p>
            <a:pPr lvl="1"/>
            <a:r>
              <a:rPr lang="sr-Latn-RS" dirty="0" smtClean="0"/>
              <a:t>Kvadratna matrica dimenzija broja podataka</a:t>
            </a:r>
          </a:p>
          <a:p>
            <a:pPr lvl="1"/>
            <a:r>
              <a:rPr lang="sr-Latn-RS" dirty="0" smtClean="0"/>
              <a:t>Sadrži na položaju K(</a:t>
            </a:r>
            <a:r>
              <a:rPr lang="sr-Latn-RS" i="1" dirty="0" smtClean="0"/>
              <a:t>i</a:t>
            </a:r>
            <a:r>
              <a:rPr lang="sr-Latn-RS" dirty="0" smtClean="0"/>
              <a:t>,</a:t>
            </a:r>
            <a:r>
              <a:rPr lang="sr-Latn-RS" i="1" dirty="0" smtClean="0"/>
              <a:t>j</a:t>
            </a:r>
            <a:r>
              <a:rPr lang="sr-Latn-RS" dirty="0" smtClean="0"/>
              <a:t>) radaljinu između primera </a:t>
            </a:r>
            <a:r>
              <a:rPr lang="sr-Latn-RS" i="1" dirty="0" smtClean="0"/>
              <a:t>i</a:t>
            </a:r>
            <a:r>
              <a:rPr lang="sr-Latn-RS" dirty="0" smtClean="0"/>
              <a:t> i primera </a:t>
            </a:r>
            <a:r>
              <a:rPr lang="sr-Latn-RS" i="1" dirty="0" smtClean="0"/>
              <a:t>j</a:t>
            </a:r>
            <a:r>
              <a:rPr lang="sr-Latn-RS" dirty="0" smtClean="0"/>
              <a:t>.</a:t>
            </a:r>
          </a:p>
          <a:p>
            <a:r>
              <a:rPr lang="sr-Latn-RS" dirty="0" smtClean="0"/>
              <a:t>Tradicionalni termin je </a:t>
            </a:r>
            <a:r>
              <a:rPr lang="sr-Latn-RS" i="1" dirty="0" smtClean="0"/>
              <a:t>lookup table</a:t>
            </a:r>
          </a:p>
          <a:p>
            <a:pPr lvl="1"/>
            <a:r>
              <a:rPr lang="sr-Latn-RS" dirty="0" smtClean="0"/>
              <a:t>Slično kao hash table ili kernel matrix se ponaša samo ga treba napuniti vrednostima</a:t>
            </a:r>
            <a:endParaRPr lang="sr-Latn-R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802770"/>
            <a:ext cx="5410200" cy="4055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XOR problem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sz="2400" smtClean="0"/>
              <a:t>Ne postoji linearno rešenje u 2D: Marvin Minsky</a:t>
            </a:r>
          </a:p>
          <a:p>
            <a:r>
              <a:rPr lang="sr-Latn-RS" sz="2400" smtClean="0"/>
              <a:t>Na koji način možemo da transformišemo ove podatke tako da ih rešimo sa linearnom regresijom?</a:t>
            </a:r>
          </a:p>
          <a:p>
            <a:r>
              <a:rPr lang="sr-Latn-RS" sz="2400" smtClean="0"/>
              <a:t>Hajde da zamenimo originalne podatke sa razdaljinom od 10 nasumičnih tačaka</a:t>
            </a:r>
          </a:p>
          <a:p>
            <a:endParaRPr lang="sr-Latn-RS" sz="240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38800" y="4230668"/>
            <a:ext cx="3505200" cy="2627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advClick="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smtClean="0"/>
              <a:t>XOR problem </a:t>
            </a:r>
            <a:br>
              <a:rPr lang="sr-Latn-RS" smtClean="0"/>
            </a:br>
            <a:r>
              <a:rPr lang="sr-Latn-RS" smtClean="0"/>
              <a:t>Gaussian distance kernel</a:t>
            </a:r>
            <a:endParaRPr lang="sr-Latn-RS"/>
          </a:p>
        </p:txBody>
      </p:sp>
      <p:pic>
        <p:nvPicPr>
          <p:cNvPr id="33797" name="Picture 5"/>
          <p:cNvPicPr>
            <a:picLocks noChangeAspect="1" noChangeArrowheads="1"/>
          </p:cNvPicPr>
          <p:nvPr/>
        </p:nvPicPr>
        <p:blipFill>
          <a:blip r:embed="rId2" cstate="print"/>
          <a:srcRect b="6839"/>
          <a:stretch>
            <a:fillRect/>
          </a:stretch>
        </p:blipFill>
        <p:spPr bwMode="auto">
          <a:xfrm>
            <a:off x="953856" y="2057400"/>
            <a:ext cx="4757612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9" name="Picture 7"/>
          <p:cNvPicPr>
            <a:picLocks noChangeAspect="1" noChangeArrowheads="1"/>
          </p:cNvPicPr>
          <p:nvPr/>
        </p:nvPicPr>
        <p:blipFill>
          <a:blip r:embed="rId3" cstate="print"/>
          <a:srcRect r="28109" b="6839"/>
          <a:stretch>
            <a:fillRect/>
          </a:stretch>
        </p:blipFill>
        <p:spPr bwMode="auto">
          <a:xfrm>
            <a:off x="5620326" y="2057400"/>
            <a:ext cx="3420311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8" name="Picture 6"/>
          <p:cNvPicPr>
            <a:picLocks noChangeAspect="1" noChangeArrowheads="1"/>
          </p:cNvPicPr>
          <p:nvPr/>
        </p:nvPicPr>
        <p:blipFill>
          <a:blip r:embed="rId4" cstate="print"/>
          <a:srcRect b="6839"/>
          <a:stretch>
            <a:fillRect/>
          </a:stretch>
        </p:blipFill>
        <p:spPr bwMode="auto">
          <a:xfrm>
            <a:off x="3287091" y="2057400"/>
            <a:ext cx="4757612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6" name="Picture 4"/>
          <p:cNvPicPr>
            <a:picLocks noChangeAspect="1" noChangeArrowheads="1"/>
          </p:cNvPicPr>
          <p:nvPr/>
        </p:nvPicPr>
        <p:blipFill>
          <a:blip r:embed="rId5" cstate="print"/>
          <a:srcRect l="28422" b="6839"/>
          <a:stretch>
            <a:fillRect/>
          </a:stretch>
        </p:blipFill>
        <p:spPr bwMode="auto">
          <a:xfrm>
            <a:off x="-27163" y="2057400"/>
            <a:ext cx="3405396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1331850" y="1447800"/>
            <a:ext cx="64803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Plavi krugovi su klasa -1 dok su žuti klasa 1, roze x su vektori</a:t>
            </a:r>
            <a:br>
              <a:rPr lang="sr-Latn-RS" dirty="0" smtClean="0"/>
            </a:br>
            <a:r>
              <a:rPr lang="sr-Latn-RS" dirty="0" smtClean="0"/>
              <a:t>od kojih se računa udaljenost za transformaciju – nije dovoljno! </a:t>
            </a:r>
            <a:br>
              <a:rPr lang="sr-Latn-RS" dirty="0" smtClean="0"/>
            </a:br>
            <a:r>
              <a:rPr lang="sr-Latn-RS" dirty="0" smtClean="0"/>
              <a:t>Problem nije linearno separabilan ni pod jednom transformacijom</a:t>
            </a:r>
            <a:endParaRPr lang="sr-Latn-R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1000" y="1447800"/>
            <a:ext cx="8712642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Kernelizovana linearna regresija izgleda ovako</a:t>
            </a:r>
          </a:p>
          <a:p>
            <a:pPr marL="228600" indent="-228600">
              <a:buFont typeface="Arial" pitchFamily="34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8600" indent="-228600">
              <a:buFont typeface="Arial" pitchFamily="34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8600" indent="-228600">
              <a:buFont typeface="Arial" pitchFamily="34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Efektivno smo svaki primer koji je dimenzije d</a:t>
            </a:r>
          </a:p>
          <a:p>
            <a:pPr marL="228600" indent="-228600">
              <a:buFont typeface="Arial" pitchFamily="34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685800" lvl="1" indent="-228600"/>
            <a:r>
              <a:rPr lang="sr-Latn-RS" i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			   </a:t>
            </a:r>
            <a:r>
              <a:rPr lang="sr-Latn-RS" sz="2800" i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x</a:t>
            </a:r>
            <a:r>
              <a:rPr lang="sr-Latn-RS" sz="2800" baseline="-25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</a:t>
            </a:r>
            <a:r>
              <a:rPr lang="sr-Latn-RS" sz="28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= [x</a:t>
            </a:r>
            <a:r>
              <a:rPr lang="sr-Latn-RS" sz="2800" i="1" baseline="-25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</a:t>
            </a:r>
            <a:r>
              <a:rPr lang="sr-Latn-RS" sz="2800" baseline="30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1</a:t>
            </a:r>
            <a:r>
              <a:rPr lang="sr-Latn-RS" sz="28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x</a:t>
            </a:r>
            <a:r>
              <a:rPr lang="sr-Latn-RS" sz="2800" baseline="-25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</a:t>
            </a:r>
            <a:r>
              <a:rPr lang="sr-Latn-RS" sz="2800" baseline="30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2</a:t>
            </a:r>
            <a:r>
              <a:rPr lang="sr-Latn-RS" sz="28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… x</a:t>
            </a:r>
            <a:r>
              <a:rPr lang="sr-Latn-RS" sz="2800" baseline="-25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</a:t>
            </a:r>
            <a:r>
              <a:rPr lang="sr-Latn-RS" sz="2800" baseline="30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d</a:t>
            </a:r>
            <a:r>
              <a:rPr lang="sr-Latn-RS" sz="28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] </a:t>
            </a: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8600" indent="-228600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</a:t>
            </a:r>
          </a:p>
          <a:p>
            <a:pPr marL="228600" indent="-228600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zamenili sa primerom u kome svaki atribut, odnosno element vektora primera,</a:t>
            </a:r>
            <a:b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može zavisiti od bilo kog originalnog atributa i koji može biti drugačije</a:t>
            </a:r>
            <a:b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dimenzionalnosti m.</a:t>
            </a:r>
          </a:p>
          <a:p>
            <a:pPr marL="228600" indent="-228600"/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		 </a:t>
            </a:r>
            <a:r>
              <a:rPr lang="el-GR" sz="2400" dirty="0" smtClean="0">
                <a:latin typeface="Consolas" pitchFamily="49" charset="0"/>
                <a:ea typeface="CMU Serif" pitchFamily="2" charset="0"/>
                <a:cs typeface="CMU Serif" pitchFamily="2" charset="0"/>
              </a:rPr>
              <a:t>φ</a:t>
            </a:r>
            <a:r>
              <a:rPr lang="en-U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(</a:t>
            </a:r>
            <a:r>
              <a:rPr lang="sr-Latn-RS" sz="2400" i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x</a:t>
            </a:r>
            <a:r>
              <a:rPr lang="sr-Latn-RS" sz="2400" baseline="-25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</a:t>
            </a:r>
            <a:r>
              <a:rPr lang="en-U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)</a:t>
            </a: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= [</a:t>
            </a:r>
            <a:r>
              <a:rPr lang="el-GR" sz="2400" dirty="0" smtClean="0">
                <a:latin typeface="Consolas" pitchFamily="49" charset="0"/>
                <a:ea typeface="CMU Serif" pitchFamily="2" charset="0"/>
                <a:cs typeface="CMU Serif" pitchFamily="2" charset="0"/>
              </a:rPr>
              <a:t>φ</a:t>
            </a:r>
            <a:r>
              <a:rPr lang="sr-Latn-RS" sz="2400" baseline="30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1</a:t>
            </a: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(</a:t>
            </a:r>
            <a:r>
              <a:rPr lang="sr-Latn-RS" sz="2400" i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x</a:t>
            </a:r>
            <a:r>
              <a:rPr lang="sr-Latn-RS" sz="2400" baseline="-25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</a:t>
            </a: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), </a:t>
            </a:r>
            <a:r>
              <a:rPr lang="el-GR" sz="2400" dirty="0" smtClean="0">
                <a:latin typeface="Consolas" pitchFamily="49" charset="0"/>
                <a:ea typeface="CMU Serif" pitchFamily="2" charset="0"/>
                <a:cs typeface="CMU Serif" pitchFamily="2" charset="0"/>
              </a:rPr>
              <a:t>φ</a:t>
            </a:r>
            <a:r>
              <a:rPr lang="sr-Latn-RS" sz="2400" baseline="30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2</a:t>
            </a: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(</a:t>
            </a:r>
            <a:r>
              <a:rPr lang="sr-Latn-RS" sz="2400" i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x</a:t>
            </a:r>
            <a:r>
              <a:rPr lang="sr-Latn-RS" sz="2400" baseline="-25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</a:t>
            </a: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), … </a:t>
            </a:r>
            <a:r>
              <a:rPr lang="el-GR" sz="2400" dirty="0" smtClean="0">
                <a:latin typeface="Consolas" pitchFamily="49" charset="0"/>
                <a:ea typeface="CMU Serif" pitchFamily="2" charset="0"/>
                <a:cs typeface="CMU Serif" pitchFamily="2" charset="0"/>
              </a:rPr>
              <a:t>φ</a:t>
            </a:r>
            <a:r>
              <a:rPr lang="sr-Latn-RS" sz="2400" baseline="30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m</a:t>
            </a: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(</a:t>
            </a:r>
            <a:r>
              <a:rPr lang="sr-Latn-RS" sz="2400" i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x</a:t>
            </a:r>
            <a:r>
              <a:rPr lang="sr-Latn-RS" sz="2400" baseline="-25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</a:t>
            </a: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)]</a:t>
            </a:r>
            <a:r>
              <a:rPr lang="sr-Latn-RS" sz="2400" i="1" baseline="-25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</a:t>
            </a:r>
          </a:p>
          <a:p>
            <a:pPr marL="228600" indent="-228600">
              <a:buFont typeface="Arial" pitchFamily="34" charset="0"/>
              <a:buChar char="•"/>
            </a:pPr>
            <a:endParaRPr lang="sr-Latn-RS" i="1" baseline="-25000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Ostatak operacije linearne regresije je isti, ako možemo da predstavimo </a:t>
            </a:r>
            <a:b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i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x</a:t>
            </a:r>
            <a:r>
              <a:rPr lang="sr-Latn-RS" baseline="-25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* u memoriji. Još uvek je </a:t>
            </a:r>
          </a:p>
          <a:p>
            <a:pPr marL="228600" indent="-228600">
              <a:buFont typeface="Arial" pitchFamily="34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Ovakvim pristupom možemo rešiti čitav niz problema sa on-line, stream, budget, </a:t>
            </a:r>
            <a:b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inkrementalno-dekrementalnim učenjem.</a:t>
            </a:r>
            <a:endParaRPr lang="sr-Latn-R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Linearna regresija 2 deo</a:t>
            </a:r>
            <a:endParaRPr lang="sr-Latn-RS"/>
          </a:p>
        </p:txBody>
      </p:sp>
      <p:graphicFrame>
        <p:nvGraphicFramePr>
          <p:cNvPr id="38914" name="Object 2"/>
          <p:cNvGraphicFramePr>
            <a:graphicFrameLocks noChangeAspect="1"/>
          </p:cNvGraphicFramePr>
          <p:nvPr>
            <p:ph idx="1"/>
          </p:nvPr>
        </p:nvGraphicFramePr>
        <p:xfrm>
          <a:off x="3429036" y="1905000"/>
          <a:ext cx="2285929" cy="511175"/>
        </p:xfrm>
        <a:graphic>
          <a:graphicData uri="http://schemas.openxmlformats.org/presentationml/2006/ole">
            <p:oleObj spid="_x0000_s38914" name="Equation" r:id="rId3" imgW="965160" imgH="215640" progId="Equation.3">
              <p:embed/>
            </p:oleObj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3373433" y="5480172"/>
          <a:ext cx="4333969" cy="539628"/>
        </p:xfrm>
        <a:graphic>
          <a:graphicData uri="http://schemas.openxmlformats.org/presentationml/2006/ole">
            <p:oleObj spid="_x0000_s38915" name="Equation" r:id="rId4" imgW="1841400" imgH="22860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smtClean="0"/>
              <a:t>Linearna regresija više promenljivih kao polinimna regresija jedne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sz="1600" dirty="0" smtClean="0"/>
              <a:t>Data je linearnu regresiju više promenljivih</a:t>
            </a:r>
          </a:p>
          <a:p>
            <a:endParaRPr lang="sr-Latn-RS" sz="1600" dirty="0" smtClean="0"/>
          </a:p>
          <a:p>
            <a:r>
              <a:rPr lang="sr-Latn-RS" sz="1600" dirty="0" smtClean="0"/>
              <a:t>Potrebno je simulirati  </a:t>
            </a:r>
          </a:p>
          <a:p>
            <a:pPr algn="ctr">
              <a:buNone/>
            </a:pPr>
            <a:r>
              <a:rPr lang="sr-Latn-RS" sz="1600" i="1" dirty="0" smtClean="0"/>
              <a:t>f</a:t>
            </a:r>
            <a:r>
              <a:rPr lang="sr-Latn-RS" sz="1600" dirty="0" smtClean="0"/>
              <a:t>(x) = w</a:t>
            </a:r>
            <a:r>
              <a:rPr lang="sr-Latn-RS" sz="1600" baseline="-25000" dirty="0" smtClean="0"/>
              <a:t>0</a:t>
            </a:r>
            <a:r>
              <a:rPr lang="sr-Latn-RS" sz="1600" dirty="0" smtClean="0"/>
              <a:t>+w</a:t>
            </a:r>
            <a:r>
              <a:rPr lang="sr-Latn-RS" sz="1600" baseline="-25000" dirty="0" smtClean="0"/>
              <a:t>1</a:t>
            </a:r>
            <a:r>
              <a:rPr lang="sr-Latn-RS" sz="1600" dirty="0" smtClean="0"/>
              <a:t>*x+w</a:t>
            </a:r>
            <a:r>
              <a:rPr lang="sr-Latn-RS" sz="1600" baseline="-25000" dirty="0" smtClean="0"/>
              <a:t>2</a:t>
            </a:r>
            <a:r>
              <a:rPr lang="sr-Latn-RS" sz="1600" dirty="0" smtClean="0"/>
              <a:t>*x</a:t>
            </a:r>
            <a:r>
              <a:rPr lang="sr-Latn-RS" sz="1600" baseline="30000" dirty="0" smtClean="0"/>
              <a:t>2</a:t>
            </a:r>
            <a:r>
              <a:rPr lang="sr-Latn-RS" sz="1600" dirty="0" smtClean="0"/>
              <a:t>+ … + w</a:t>
            </a:r>
            <a:r>
              <a:rPr lang="sr-Latn-RS" sz="1600" baseline="-25000" dirty="0" smtClean="0"/>
              <a:t>d</a:t>
            </a:r>
            <a:r>
              <a:rPr lang="sr-Latn-RS" sz="1600" dirty="0" smtClean="0"/>
              <a:t>*x</a:t>
            </a:r>
            <a:r>
              <a:rPr lang="sr-Latn-RS" sz="1600" baseline="30000" dirty="0" smtClean="0"/>
              <a:t>d </a:t>
            </a:r>
          </a:p>
          <a:p>
            <a:r>
              <a:rPr lang="sr-Latn-RS" sz="1600" dirty="0" smtClean="0"/>
              <a:t>Ideja: Transformišemo podatke za linearnu regresiju tako da za </a:t>
            </a:r>
            <a:r>
              <a:rPr lang="sr-Latn-RS" sz="1600" i="1" dirty="0" smtClean="0"/>
              <a:t>i</a:t>
            </a:r>
            <a:r>
              <a:rPr lang="sr-Latn-RS" sz="1600" dirty="0" smtClean="0"/>
              <a:t>-ti primer imamo</a:t>
            </a:r>
          </a:p>
          <a:p>
            <a:pPr algn="ctr">
              <a:buNone/>
            </a:pPr>
            <a:r>
              <a:rPr lang="sr-Latn-RS" sz="1600" dirty="0" smtClean="0"/>
              <a:t>x</a:t>
            </a:r>
            <a:r>
              <a:rPr lang="sr-Latn-RS" sz="1600" i="1" baseline="-25000" dirty="0" smtClean="0"/>
              <a:t>i</a:t>
            </a:r>
            <a:r>
              <a:rPr lang="sr-Latn-RS" sz="1600" baseline="-25000" dirty="0" smtClean="0"/>
              <a:t>1</a:t>
            </a:r>
            <a:r>
              <a:rPr lang="sr-Latn-RS" sz="1600" dirty="0" smtClean="0"/>
              <a:t> = x</a:t>
            </a:r>
            <a:r>
              <a:rPr lang="sr-Latn-RS" sz="1600" i="1" baseline="-25000" dirty="0" smtClean="0"/>
              <a:t>i</a:t>
            </a:r>
            <a:r>
              <a:rPr lang="sr-Latn-RS" sz="1600" dirty="0" smtClean="0"/>
              <a:t>, x</a:t>
            </a:r>
            <a:r>
              <a:rPr lang="sr-Latn-RS" sz="1600" i="1" baseline="-25000" dirty="0" smtClean="0"/>
              <a:t>i</a:t>
            </a:r>
            <a:r>
              <a:rPr lang="sr-Latn-RS" sz="1600" baseline="-25000" dirty="0" smtClean="0"/>
              <a:t>2</a:t>
            </a:r>
            <a:r>
              <a:rPr lang="sr-Latn-RS" sz="1600" dirty="0" smtClean="0"/>
              <a:t> = x</a:t>
            </a:r>
            <a:r>
              <a:rPr lang="sr-Latn-RS" sz="1600" i="1" baseline="-25000" dirty="0" smtClean="0"/>
              <a:t>i</a:t>
            </a:r>
            <a:r>
              <a:rPr lang="sr-Latn-RS" sz="1600" baseline="30000" dirty="0" smtClean="0"/>
              <a:t>2</a:t>
            </a:r>
            <a:r>
              <a:rPr lang="sr-Latn-RS" sz="1600" dirty="0" smtClean="0"/>
              <a:t>, x</a:t>
            </a:r>
            <a:r>
              <a:rPr lang="sr-Latn-RS" sz="1600" i="1" baseline="-25000" dirty="0" smtClean="0"/>
              <a:t>i</a:t>
            </a:r>
            <a:r>
              <a:rPr lang="sr-Latn-RS" sz="1600" baseline="-25000" dirty="0" smtClean="0"/>
              <a:t>3</a:t>
            </a:r>
            <a:r>
              <a:rPr lang="sr-Latn-RS" sz="1600" dirty="0" smtClean="0"/>
              <a:t> = x</a:t>
            </a:r>
            <a:r>
              <a:rPr lang="sr-Latn-RS" sz="1600" i="1" baseline="-25000" dirty="0" smtClean="0"/>
              <a:t>i</a:t>
            </a:r>
            <a:r>
              <a:rPr lang="sr-Latn-RS" sz="1600" baseline="30000" dirty="0" smtClean="0"/>
              <a:t>3</a:t>
            </a:r>
            <a:r>
              <a:rPr lang="sr-Latn-RS" sz="1600" dirty="0" smtClean="0"/>
              <a:t>, x</a:t>
            </a:r>
            <a:r>
              <a:rPr lang="sr-Latn-RS" sz="1600" i="1" baseline="-25000" dirty="0" smtClean="0"/>
              <a:t>i</a:t>
            </a:r>
            <a:r>
              <a:rPr lang="sr-Latn-RS" sz="1600" baseline="-25000" dirty="0" smtClean="0"/>
              <a:t>4</a:t>
            </a:r>
            <a:r>
              <a:rPr lang="sr-Latn-RS" sz="1600" dirty="0" smtClean="0"/>
              <a:t> = x</a:t>
            </a:r>
            <a:r>
              <a:rPr lang="sr-Latn-RS" sz="1600" i="1" baseline="-25000" dirty="0" smtClean="0"/>
              <a:t>i</a:t>
            </a:r>
            <a:r>
              <a:rPr lang="sr-Latn-RS" sz="1600" baseline="30000" dirty="0" smtClean="0"/>
              <a:t>4</a:t>
            </a:r>
            <a:r>
              <a:rPr lang="sr-Latn-RS" sz="1600" dirty="0" smtClean="0"/>
              <a:t> …</a:t>
            </a:r>
          </a:p>
          <a:p>
            <a:r>
              <a:rPr lang="sr-Latn-RS" sz="1600" dirty="0" smtClean="0"/>
              <a:t>Kako u ovom slučaju izraziti basis funkciju</a:t>
            </a:r>
            <a:r>
              <a:rPr lang="en-US" sz="1600" dirty="0" smtClean="0"/>
              <a:t>:</a:t>
            </a:r>
            <a:endParaRPr lang="sr-Latn-RS" sz="1600" dirty="0" smtClean="0"/>
          </a:p>
          <a:p>
            <a:endParaRPr lang="sr-Latn-RS" sz="1600" dirty="0" smtClean="0"/>
          </a:p>
          <a:p>
            <a:endParaRPr lang="sr-Latn-RS" sz="1600" dirty="0" smtClean="0"/>
          </a:p>
          <a:p>
            <a:endParaRPr lang="sr-Latn-RS" sz="1600" dirty="0" smtClean="0"/>
          </a:p>
          <a:p>
            <a:endParaRPr lang="sr-Latn-RS" sz="1600" dirty="0" smtClean="0"/>
          </a:p>
          <a:p>
            <a:endParaRPr lang="sr-Latn-RS" sz="1600" dirty="0" smtClean="0"/>
          </a:p>
          <a:p>
            <a:endParaRPr lang="sr-Latn-RS" sz="1600" dirty="0" smtClean="0"/>
          </a:p>
          <a:p>
            <a:endParaRPr lang="sr-Latn-RS" sz="1600" dirty="0" smtClean="0"/>
          </a:p>
          <a:p>
            <a:r>
              <a:rPr lang="sr-Latn-RS" sz="1600" dirty="0" smtClean="0"/>
              <a:t>Videti Vandermonde matricu</a:t>
            </a:r>
          </a:p>
          <a:p>
            <a:endParaRPr lang="sr-Latn-RS" sz="1600" dirty="0" smtClean="0"/>
          </a:p>
          <a:p>
            <a:pPr>
              <a:buNone/>
            </a:pPr>
            <a:endParaRPr lang="sr-Latn-RS" sz="1600" dirty="0" smtClean="0"/>
          </a:p>
          <a:p>
            <a:pPr algn="ctr">
              <a:buNone/>
            </a:pPr>
            <a:endParaRPr lang="sr-Latn-RS" sz="1600" dirty="0" smtClean="0"/>
          </a:p>
        </p:txBody>
      </p:sp>
      <p:graphicFrame>
        <p:nvGraphicFramePr>
          <p:cNvPr id="39938" name="Object 2"/>
          <p:cNvGraphicFramePr>
            <a:graphicFrameLocks noChangeAspect="1"/>
          </p:cNvGraphicFramePr>
          <p:nvPr/>
        </p:nvGraphicFramePr>
        <p:xfrm>
          <a:off x="4038600" y="2057400"/>
          <a:ext cx="1352550" cy="305546"/>
        </p:xfrm>
        <a:graphic>
          <a:graphicData uri="http://schemas.openxmlformats.org/presentationml/2006/ole">
            <p:oleObj spid="_x0000_s39938" name="Equation" r:id="rId3" imgW="787320" imgH="177480" progId="Equation.3">
              <p:embed/>
            </p:oleObj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3048000" y="3657600"/>
          <a:ext cx="3463131" cy="2111903"/>
        </p:xfrm>
        <a:graphic>
          <a:graphicData uri="http://schemas.openxmlformats.org/presentationml/2006/ole">
            <p:oleObj spid="_x0000_s39939" name="Equation" r:id="rId4" imgW="1917360" imgH="116820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85800" y="1143000"/>
            <a:ext cx="77724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Tipični scenario u kome je potrebno da mašina nauči problem se na grub način mogu podeliti na tri kategorije</a:t>
            </a:r>
          </a:p>
          <a:p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Nadgledano učenje	</a:t>
            </a:r>
            <a:r>
              <a:rPr lang="sr-Latn-RS" i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supervised learning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označeni podaci</a:t>
            </a:r>
          </a:p>
          <a:p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Najcešći scenario gde imamo jednu ili vise nezavisnih promenljivih a potrebno je naučiti mapiranje za jednu zavisnu promenljivu. Lako se generalizuje na vise zavisnih promenljivih.</a:t>
            </a:r>
          </a:p>
          <a:p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Ne nadgledano učenje	</a:t>
            </a:r>
            <a:r>
              <a:rPr lang="sr-Latn-RS" i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unspervised learning 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ne označeni podaci</a:t>
            </a:r>
          </a:p>
          <a:p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Nemamo zavisnih promenljivh i pokušavamo da pronađemo strukturu i podacima. Ovo podrazumeva grupisanje podataka po sličnosti i izdvajanje statistike o podacima.</a:t>
            </a:r>
          </a:p>
          <a:p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Učenje sa povratnom 	</a:t>
            </a:r>
            <a:r>
              <a:rPr lang="sr-Latn-RS" i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reinforcement learning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nagrada u 	 spregom 					intervalima ili na 							kraju</a:t>
            </a:r>
          </a:p>
          <a:p>
            <a:pPr marL="228600" indent="-228600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Ponašanje u realnom ili simuliranom svetu, ili igre, gde svaki potez ne donosi nagradu.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sr-Latn-RS" dirty="0" smtClean="0"/>
              <a:t>Na osnovu čega se uči</a:t>
            </a:r>
            <a:endParaRPr lang="sr-Latn-R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Perceptron 2 deo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5105400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w = randn(3,1)/100000;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for i = 1:1000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for j = 1:length(x)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    pred = w'*x(:,j);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    pred = sign(pred);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    if y(j) ~= pred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        w = w + y(j)*x(:,j);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   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end</a:t>
            </a:r>
            <a:endParaRPr kumimoji="0" lang="sr-Latn-R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2057400" y="2590800"/>
            <a:ext cx="22860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6" name="Oval 5"/>
          <p:cNvSpPr/>
          <p:nvPr/>
        </p:nvSpPr>
        <p:spPr>
          <a:xfrm>
            <a:off x="2057400" y="3733800"/>
            <a:ext cx="35052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 dirty="0"/>
          </a:p>
        </p:txBody>
      </p:sp>
      <p:cxnSp>
        <p:nvCxnSpPr>
          <p:cNvPr id="8" name="Straight Arrow Connector 7"/>
          <p:cNvCxnSpPr>
            <a:stCxn id="6" idx="3"/>
          </p:cNvCxnSpPr>
          <p:nvPr/>
        </p:nvCxnSpPr>
        <p:spPr>
          <a:xfrm flipH="1">
            <a:off x="2133600" y="4254126"/>
            <a:ext cx="437125" cy="100367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57200" y="5334000"/>
            <a:ext cx="403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charset="0"/>
              <a:buChar char="•"/>
            </a:pP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 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Vektor w se sastoji samo od sume 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primera</a:t>
            </a: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na kojima perceptron greši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19600" y="1371600"/>
            <a:ext cx="403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charset="0"/>
              <a:buChar char="•"/>
            </a:pP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 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Kako da kernelizujemo perceptron</a:t>
            </a: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?</a:t>
            </a:r>
          </a:p>
          <a:p>
            <a:pPr>
              <a:buFont typeface="Arial" charset="0"/>
              <a:buChar char="•"/>
            </a:pP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cxnSp>
        <p:nvCxnSpPr>
          <p:cNvPr id="11" name="Straight Arrow Connector 10"/>
          <p:cNvCxnSpPr>
            <a:endCxn id="13" idx="1"/>
          </p:cNvCxnSpPr>
          <p:nvPr/>
        </p:nvCxnSpPr>
        <p:spPr>
          <a:xfrm flipV="1">
            <a:off x="4399526" y="2532966"/>
            <a:ext cx="477274" cy="3626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876800" y="2209800"/>
            <a:ext cx="403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charset="0"/>
              <a:buChar char="•"/>
            </a:pP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 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Vektor w možimo sa X da bi dobili</a:t>
            </a:r>
            <a:endParaRPr lang="en-U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p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redikcije</a:t>
            </a:r>
            <a:endParaRPr lang="sr-Latn-R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876800" y="4648200"/>
            <a:ext cx="4038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 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Da li postoji funkcija φ takva</a:t>
            </a: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</a:t>
            </a:r>
            <a:r>
              <a:rPr lang="en-US" dirty="0" err="1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da</a:t>
            </a: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         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w’*φ(X) = logsig(w'*X)</a:t>
            </a: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 ?</a:t>
            </a:r>
            <a:endParaRPr lang="sr-Latn-R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Perceptron 2 deo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7467600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w = randn(3,1)/100000;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for i = 1:1000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for j = 1:length(x)</a:t>
            </a:r>
          </a:p>
          <a:p>
            <a:pPr marL="342900" lvl="0" indent="-342900">
              <a:spcBef>
                <a:spcPct val="20000"/>
              </a:spcBef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    pred = w'*</a:t>
            </a:r>
            <a:r>
              <a:rPr lang="el-GR" sz="2000" dirty="0" smtClean="0">
                <a:latin typeface="Consolas" pitchFamily="49" charset="0"/>
                <a:ea typeface="CMU Serif" pitchFamily="2" charset="0"/>
                <a:cs typeface="CMU Serif" pitchFamily="2" charset="0"/>
              </a:rPr>
              <a:t> φ</a:t>
            </a:r>
            <a:r>
              <a:rPr lang="en-US" sz="2000" dirty="0" smtClean="0">
                <a:latin typeface="Consolas" pitchFamily="49" charset="0"/>
                <a:ea typeface="CMU Serif" pitchFamily="2" charset="0"/>
                <a:cs typeface="CMU Serif" pitchFamily="2" charset="0"/>
              </a:rPr>
              <a:t>(</a:t>
            </a: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x(:,j)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)</a:t>
            </a: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    pred = sign(pred);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    if y(j) ~= pred</a:t>
            </a:r>
          </a:p>
          <a:p>
            <a:pPr marL="342900" lvl="0" indent="-342900">
              <a:spcBef>
                <a:spcPct val="20000"/>
              </a:spcBef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        w = w + y(j)*</a:t>
            </a:r>
            <a:r>
              <a:rPr lang="el-GR" sz="2000" dirty="0" smtClean="0">
                <a:latin typeface="Consolas" pitchFamily="49" charset="0"/>
                <a:ea typeface="CMU Serif" pitchFamily="2" charset="0"/>
                <a:cs typeface="CMU Serif" pitchFamily="2" charset="0"/>
              </a:rPr>
              <a:t>φ</a:t>
            </a:r>
            <a:r>
              <a:rPr lang="en-US" sz="2000" dirty="0" smtClean="0">
                <a:latin typeface="Consolas" pitchFamily="49" charset="0"/>
                <a:ea typeface="CMU Serif" pitchFamily="2" charset="0"/>
                <a:cs typeface="CMU Serif" pitchFamily="2" charset="0"/>
              </a:rPr>
              <a:t>(</a:t>
            </a: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x(:,j));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   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   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E</a:t>
            </a:r>
            <a:r>
              <a:rPr kumimoji="0" lang="sr-Latn-R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CMU Serif" pitchFamily="2" charset="0"/>
                <a:cs typeface="CMU Serif" pitchFamily="2" charset="0"/>
              </a:rPr>
              <a:t>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lang="sr-Latn-RS" sz="2000" dirty="0" smtClean="0">
              <a:latin typeface="Consolas" pitchFamily="49" charset="0"/>
              <a:ea typeface="CMU Serif" pitchFamily="2" charset="0"/>
              <a:cs typeface="CMU Serif" pitchFamily="2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sr-Latn-R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CMU Serif" pitchFamily="2" charset="0"/>
              <a:cs typeface="CMU Serif" pitchFamily="2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sr-Latn-R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2057400" y="2590800"/>
            <a:ext cx="22860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6" name="Oval 5"/>
          <p:cNvSpPr/>
          <p:nvPr/>
        </p:nvSpPr>
        <p:spPr>
          <a:xfrm>
            <a:off x="2057400" y="3733800"/>
            <a:ext cx="35052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 dirty="0"/>
          </a:p>
        </p:txBody>
      </p:sp>
      <p:sp>
        <p:nvSpPr>
          <p:cNvPr id="14" name="TextBox 13"/>
          <p:cNvSpPr txBox="1"/>
          <p:nvPr/>
        </p:nvSpPr>
        <p:spPr>
          <a:xfrm>
            <a:off x="4724400" y="1600200"/>
            <a:ext cx="4038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charset="0"/>
              <a:buChar char="•"/>
            </a:pP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</a:t>
            </a:r>
            <a:r>
              <a:rPr lang="en-US" dirty="0" err="1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Potrebno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da računamo kernel za </a:t>
            </a:r>
            <a:b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svaki primer </a:t>
            </a:r>
            <a:r>
              <a:rPr lang="el-GR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φ</a:t>
            </a: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(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x(:,j)) i da eksplicitno čuvamo w.</a:t>
            </a:r>
          </a:p>
          <a:p>
            <a:pPr>
              <a:buFont typeface="Arial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>
              <a:buFont typeface="Arial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 Šta ako želimo da koristimo kernele beskonačne dimenzije</a:t>
            </a: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?</a:t>
            </a: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>
              <a:buFont typeface="Arial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>
              <a:buFont typeface="Arial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>
              <a:buFont typeface="Arial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>
              <a:buFont typeface="Arial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>
              <a:buFont typeface="Arial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>
              <a:buFont typeface="Arial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 Ideja primetimo da w suma primera i da je predikcija samo suma primera pomnožena sa primerom, ako ignorišemo inicijalizaciju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Kernel perceptron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sr-Latn-RS" sz="2000" dirty="0" smtClean="0"/>
              <a:t>Primetimo da se predikcija računa na sledeći način</a:t>
            </a:r>
          </a:p>
          <a:p>
            <a:pPr lvl="0"/>
            <a:endParaRPr lang="sr-Latn-RS" sz="2000" dirty="0" smtClean="0">
              <a:latin typeface="Consolas" pitchFamily="49" charset="0"/>
            </a:endParaRPr>
          </a:p>
          <a:p>
            <a:pPr lvl="0" algn="ctr">
              <a:buNone/>
            </a:pPr>
            <a:r>
              <a:rPr lang="sr-Latn-RS" sz="2800" dirty="0" smtClean="0">
                <a:latin typeface="Times New Roman" pitchFamily="18" charset="0"/>
                <a:cs typeface="Times New Roman" pitchFamily="18" charset="0"/>
              </a:rPr>
              <a:t>pred = w'* </a:t>
            </a:r>
            <a:r>
              <a:rPr lang="sr-Latn-RS" sz="2800" dirty="0" smtClean="0">
                <a:latin typeface="Consolas" pitchFamily="49" charset="0"/>
              </a:rPr>
              <a:t>φ</a:t>
            </a:r>
            <a:r>
              <a:rPr lang="sr-Latn-RS" sz="2800" dirty="0" smtClean="0">
                <a:latin typeface="Times New Roman" pitchFamily="18" charset="0"/>
                <a:cs typeface="Times New Roman" pitchFamily="18" charset="0"/>
              </a:rPr>
              <a:t>(x(:,j))</a:t>
            </a:r>
          </a:p>
          <a:p>
            <a:pPr lvl="0"/>
            <a:endParaRPr lang="sr-Latn-RS" sz="2000" dirty="0" smtClean="0">
              <a:latin typeface="Consolas" pitchFamily="49" charset="0"/>
              <a:sym typeface="Wingdings" pitchFamily="2" charset="2"/>
            </a:endParaRPr>
          </a:p>
          <a:p>
            <a:pPr lvl="0"/>
            <a:r>
              <a:rPr lang="sr-Latn-RS" sz="2000" dirty="0" smtClean="0">
                <a:sym typeface="Wingdings" pitchFamily="2" charset="2"/>
              </a:rPr>
              <a:t>Ako posmatramo</a:t>
            </a:r>
            <a:r>
              <a:rPr lang="sr-Latn-RS" sz="2000" dirty="0" smtClean="0">
                <a:latin typeface="Consolas" pitchFamily="49" charset="0"/>
                <a:sym typeface="Wingdings" pitchFamily="2" charset="2"/>
              </a:rPr>
              <a:t> </a:t>
            </a:r>
            <a:r>
              <a:rPr lang="sr-Latn-RS" sz="2000" dirty="0" smtClean="0">
                <a:sym typeface="Wingdings" pitchFamily="2" charset="2"/>
              </a:rPr>
              <a:t>w = ∑w</a:t>
            </a:r>
            <a:r>
              <a:rPr lang="sr-Latn-RS" sz="2000" i="1" baseline="-25000" dirty="0" smtClean="0">
                <a:sym typeface="Wingdings" pitchFamily="2" charset="2"/>
              </a:rPr>
              <a:t>i</a:t>
            </a:r>
            <a:r>
              <a:rPr lang="sr-Latn-RS" sz="2000" baseline="-25000" dirty="0" smtClean="0">
                <a:sym typeface="Wingdings" pitchFamily="2" charset="2"/>
              </a:rPr>
              <a:t> </a:t>
            </a:r>
            <a:r>
              <a:rPr lang="sr-Latn-RS" sz="2000" dirty="0" smtClean="0">
                <a:sym typeface="Wingdings" pitchFamily="2" charset="2"/>
              </a:rPr>
              <a:t>kao sumu w</a:t>
            </a:r>
            <a:r>
              <a:rPr lang="sr-Latn-RS" sz="2000" i="1" baseline="-25000" dirty="0" smtClean="0">
                <a:sym typeface="Wingdings" pitchFamily="2" charset="2"/>
              </a:rPr>
              <a:t>i</a:t>
            </a:r>
            <a:r>
              <a:rPr lang="sr-Latn-RS" sz="2000" dirty="0" smtClean="0">
                <a:sym typeface="Wingdings" pitchFamily="2" charset="2"/>
              </a:rPr>
              <a:t> = </a:t>
            </a:r>
            <a:r>
              <a:rPr lang="sr-Latn-RS" sz="2000" dirty="0" smtClean="0"/>
              <a:t>x(:,</a:t>
            </a:r>
            <a:r>
              <a:rPr lang="sr-Latn-RS" sz="2000" i="1" dirty="0" smtClean="0"/>
              <a:t>k</a:t>
            </a:r>
            <a:r>
              <a:rPr lang="sr-Latn-RS" sz="2000" dirty="0" smtClean="0"/>
              <a:t>) samo onih p</a:t>
            </a:r>
            <a:r>
              <a:rPr lang="sr-Latn-RS" sz="2000" dirty="0" smtClean="0">
                <a:sym typeface="Wingdings" pitchFamily="2" charset="2"/>
              </a:rPr>
              <a:t>rimera </a:t>
            </a:r>
            <a:r>
              <a:rPr lang="sr-Latn-RS" sz="2000" i="1" dirty="0" smtClean="0"/>
              <a:t>k</a:t>
            </a:r>
            <a:r>
              <a:rPr lang="sr-Latn-RS" sz="2000" dirty="0" smtClean="0"/>
              <a:t> </a:t>
            </a:r>
            <a:r>
              <a:rPr lang="sr-Latn-RS" sz="2000" dirty="0" smtClean="0">
                <a:sym typeface="Wingdings" pitchFamily="2" charset="2"/>
              </a:rPr>
              <a:t>na kojima je prethodno napravljena greška, onda predikciju možemo izraziti</a:t>
            </a:r>
            <a:endParaRPr lang="sr-Latn-RS" sz="2000" baseline="-25000" dirty="0" smtClean="0">
              <a:latin typeface="Consolas" pitchFamily="49" charset="0"/>
              <a:sym typeface="Wingdings" pitchFamily="2" charset="2"/>
            </a:endParaRPr>
          </a:p>
          <a:p>
            <a:pPr lvl="0">
              <a:buNone/>
            </a:pPr>
            <a:r>
              <a:rPr lang="sr-Latn-RS" sz="2000" dirty="0" smtClean="0">
                <a:latin typeface="Consolas" pitchFamily="49" charset="0"/>
                <a:sym typeface="Wingdings" pitchFamily="2" charset="2"/>
              </a:rPr>
              <a:t> </a:t>
            </a:r>
          </a:p>
          <a:p>
            <a:pPr lvl="0">
              <a:buNone/>
            </a:pPr>
            <a:r>
              <a:rPr lang="sr-Latn-RS" sz="2000" dirty="0" smtClean="0">
                <a:latin typeface="Consolas" pitchFamily="49" charset="0"/>
                <a:sym typeface="Wingdings" pitchFamily="2" charset="2"/>
              </a:rPr>
              <a:t>		pred = </a:t>
            </a:r>
            <a:r>
              <a:rPr lang="sr-Latn-RS" sz="2000" dirty="0" smtClean="0">
                <a:latin typeface="Consolas" pitchFamily="49" charset="0"/>
              </a:rPr>
              <a:t>φ(</a:t>
            </a:r>
            <a:r>
              <a:rPr lang="sr-Latn-RS" sz="2000" dirty="0" smtClean="0">
                <a:latin typeface="Consolas" pitchFamily="49" charset="0"/>
                <a:sym typeface="Wingdings" pitchFamily="2" charset="2"/>
              </a:rPr>
              <a:t>w</a:t>
            </a:r>
            <a:r>
              <a:rPr lang="sr-Latn-RS" sz="2000" baseline="-25000" dirty="0" smtClean="0">
                <a:latin typeface="Consolas" pitchFamily="49" charset="0"/>
                <a:sym typeface="Wingdings" pitchFamily="2" charset="2"/>
              </a:rPr>
              <a:t>1</a:t>
            </a:r>
            <a:r>
              <a:rPr lang="sr-Latn-RS" sz="2000" dirty="0" smtClean="0">
                <a:latin typeface="Consolas" pitchFamily="49" charset="0"/>
                <a:sym typeface="Wingdings" pitchFamily="2" charset="2"/>
              </a:rPr>
              <a:t>)*</a:t>
            </a:r>
            <a:r>
              <a:rPr lang="sr-Latn-RS" sz="2000" dirty="0" smtClean="0">
                <a:latin typeface="Consolas" pitchFamily="49" charset="0"/>
              </a:rPr>
              <a:t>φ(x(:,j)) + φ(</a:t>
            </a:r>
            <a:r>
              <a:rPr lang="sr-Latn-RS" sz="2000" dirty="0" smtClean="0">
                <a:latin typeface="Consolas" pitchFamily="49" charset="0"/>
                <a:sym typeface="Wingdings" pitchFamily="2" charset="2"/>
              </a:rPr>
              <a:t>w</a:t>
            </a:r>
            <a:r>
              <a:rPr lang="sr-Latn-RS" sz="2000" baseline="-25000" dirty="0" smtClean="0">
                <a:latin typeface="Consolas" pitchFamily="49" charset="0"/>
                <a:sym typeface="Wingdings" pitchFamily="2" charset="2"/>
              </a:rPr>
              <a:t>2</a:t>
            </a:r>
            <a:r>
              <a:rPr lang="sr-Latn-RS" sz="2000" dirty="0" smtClean="0">
                <a:latin typeface="Consolas" pitchFamily="49" charset="0"/>
                <a:sym typeface="Wingdings" pitchFamily="2" charset="2"/>
              </a:rPr>
              <a:t>)*</a:t>
            </a:r>
            <a:r>
              <a:rPr lang="sr-Latn-RS" sz="2000" dirty="0" smtClean="0">
                <a:latin typeface="Consolas" pitchFamily="49" charset="0"/>
              </a:rPr>
              <a:t>φ(x(:,j)) + ...</a:t>
            </a:r>
            <a:br>
              <a:rPr lang="sr-Latn-RS" sz="2000" dirty="0" smtClean="0">
                <a:latin typeface="Consolas" pitchFamily="49" charset="0"/>
              </a:rPr>
            </a:br>
            <a:r>
              <a:rPr lang="sr-Latn-RS" sz="2000" dirty="0" smtClean="0">
                <a:latin typeface="Consolas" pitchFamily="49" charset="0"/>
              </a:rPr>
              <a:t>				φ(</a:t>
            </a:r>
            <a:r>
              <a:rPr lang="sr-Latn-RS" sz="2000" dirty="0" smtClean="0">
                <a:latin typeface="Consolas" pitchFamily="49" charset="0"/>
                <a:sym typeface="Wingdings" pitchFamily="2" charset="2"/>
              </a:rPr>
              <a:t>w</a:t>
            </a:r>
            <a:r>
              <a:rPr lang="sr-Latn-RS" sz="2000" baseline="-25000" dirty="0" smtClean="0">
                <a:latin typeface="Consolas" pitchFamily="49" charset="0"/>
                <a:sym typeface="Wingdings" pitchFamily="2" charset="2"/>
              </a:rPr>
              <a:t>m</a:t>
            </a:r>
            <a:r>
              <a:rPr lang="sr-Latn-RS" sz="2000" dirty="0" smtClean="0">
                <a:latin typeface="Consolas" pitchFamily="49" charset="0"/>
                <a:sym typeface="Wingdings" pitchFamily="2" charset="2"/>
              </a:rPr>
              <a:t>)*</a:t>
            </a:r>
            <a:r>
              <a:rPr lang="sr-Latn-RS" sz="2000" dirty="0" smtClean="0">
                <a:latin typeface="Consolas" pitchFamily="49" charset="0"/>
              </a:rPr>
              <a:t>φ(x(:,j))</a:t>
            </a:r>
          </a:p>
          <a:p>
            <a:pPr lvl="0">
              <a:buNone/>
            </a:pPr>
            <a:endParaRPr lang="sr-Latn-RS" sz="2000" baseline="-25000" dirty="0" smtClean="0">
              <a:latin typeface="Consolas" pitchFamily="49" charset="0"/>
            </a:endParaRPr>
          </a:p>
          <a:p>
            <a:endParaRPr lang="sr-Latn-RS" sz="2000" baseline="-25000" dirty="0" smtClean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Kernel perceptron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None/>
            </a:pPr>
            <a:endParaRPr lang="sr-Latn-RS" sz="2000" baseline="-25000" dirty="0" smtClean="0">
              <a:latin typeface="Consolas" pitchFamily="49" charset="0"/>
            </a:endParaRPr>
          </a:p>
          <a:p>
            <a:r>
              <a:rPr lang="sr-Latn-RS" sz="2000" dirty="0" smtClean="0">
                <a:sym typeface="Wingdings" pitchFamily="2" charset="2"/>
              </a:rPr>
              <a:t>Ovo je moguće ako čuvamo vrednosti svih primera w</a:t>
            </a:r>
            <a:r>
              <a:rPr lang="sr-Latn-RS" sz="2000" i="1" baseline="-25000" dirty="0" smtClean="0">
                <a:sym typeface="Wingdings" pitchFamily="2" charset="2"/>
              </a:rPr>
              <a:t>i </a:t>
            </a:r>
            <a:r>
              <a:rPr lang="sr-Latn-RS" sz="2000" dirty="0" smtClean="0">
                <a:sym typeface="Wingdings" pitchFamily="2" charset="2"/>
              </a:rPr>
              <a:t>na kojima je perceptron pogrešio</a:t>
            </a:r>
          </a:p>
          <a:p>
            <a:endParaRPr lang="sr-Latn-RS" sz="2000" baseline="-25000" dirty="0" smtClean="0">
              <a:latin typeface="Consolas" pitchFamily="49" charset="0"/>
              <a:sym typeface="Wingdings" pitchFamily="2" charset="2"/>
            </a:endParaRPr>
          </a:p>
          <a:p>
            <a:r>
              <a:rPr lang="sr-Latn-RS" sz="2000" dirty="0" smtClean="0">
                <a:sym typeface="Wingdings" pitchFamily="2" charset="2"/>
              </a:rPr>
              <a:t>Tada umesto da čuvamo ∑w</a:t>
            </a:r>
            <a:r>
              <a:rPr lang="sr-Latn-RS" sz="2000" baseline="-25000" dirty="0" smtClean="0">
                <a:sym typeface="Wingdings" pitchFamily="2" charset="2"/>
              </a:rPr>
              <a:t>i </a:t>
            </a:r>
            <a:r>
              <a:rPr lang="sr-Latn-RS" sz="2000" dirty="0" smtClean="0">
                <a:sym typeface="Wingdings" pitchFamily="2" charset="2"/>
              </a:rPr>
              <a:t>eksplicitno možemo da računamo </a:t>
            </a:r>
            <a:r>
              <a:rPr lang="sr-Latn-RS" sz="2000" dirty="0" smtClean="0">
                <a:latin typeface="Consolas" pitchFamily="49" charset="0"/>
              </a:rPr>
              <a:t>φ</a:t>
            </a:r>
            <a:r>
              <a:rPr lang="sr-Latn-RS" sz="2000" dirty="0" smtClean="0"/>
              <a:t>(</a:t>
            </a:r>
            <a:r>
              <a:rPr lang="sr-Latn-RS" sz="2000" dirty="0" smtClean="0">
                <a:sym typeface="Wingdings" pitchFamily="2" charset="2"/>
              </a:rPr>
              <a:t>w</a:t>
            </a:r>
            <a:r>
              <a:rPr lang="sr-Latn-RS" sz="2000" i="1" baseline="-25000" dirty="0" smtClean="0">
                <a:sym typeface="Wingdings" pitchFamily="2" charset="2"/>
              </a:rPr>
              <a:t>i</a:t>
            </a:r>
            <a:r>
              <a:rPr lang="sr-Latn-RS" sz="2000" dirty="0" smtClean="0">
                <a:sym typeface="Wingdings" pitchFamily="2" charset="2"/>
              </a:rPr>
              <a:t>)*</a:t>
            </a:r>
            <a:r>
              <a:rPr lang="sr-Latn-RS" sz="2000" dirty="0" smtClean="0">
                <a:latin typeface="Consolas" pitchFamily="49" charset="0"/>
              </a:rPr>
              <a:t>φ</a:t>
            </a:r>
            <a:r>
              <a:rPr lang="sr-Latn-RS" sz="2000" dirty="0" smtClean="0"/>
              <a:t>(x(:,</a:t>
            </a:r>
            <a:r>
              <a:rPr lang="sr-Latn-RS" sz="2000" i="1" dirty="0" smtClean="0"/>
              <a:t>j</a:t>
            </a:r>
            <a:r>
              <a:rPr lang="sr-Latn-RS" sz="2000" dirty="0" smtClean="0"/>
              <a:t>)) za svaki primer </a:t>
            </a:r>
            <a:r>
              <a:rPr lang="sr-Latn-RS" sz="2000" i="1" dirty="0" smtClean="0"/>
              <a:t>j</a:t>
            </a:r>
            <a:r>
              <a:rPr lang="sr-Latn-RS" sz="2000" dirty="0" smtClean="0"/>
              <a:t> na kome je napravljena greška</a:t>
            </a:r>
          </a:p>
          <a:p>
            <a:endParaRPr lang="sr-Latn-RS" sz="2000" dirty="0" smtClean="0"/>
          </a:p>
          <a:p>
            <a:r>
              <a:rPr lang="sr-Latn-RS" sz="2000" dirty="0" smtClean="0">
                <a:sym typeface="Wingdings" pitchFamily="2" charset="2"/>
              </a:rPr>
              <a:t>Pošto ne čuvamo eksplicitnu reprezentaciju w ono može biti beskonačno dimenzionalno ako je moguće izraziti </a:t>
            </a:r>
            <a:r>
              <a:rPr lang="sr-Latn-RS" sz="2000" dirty="0" smtClean="0">
                <a:latin typeface="Consolas" pitchFamily="49" charset="0"/>
              </a:rPr>
              <a:t>φ</a:t>
            </a:r>
            <a:r>
              <a:rPr lang="sr-Latn-RS" sz="2000" dirty="0" smtClean="0"/>
              <a:t>(</a:t>
            </a:r>
            <a:r>
              <a:rPr lang="sr-Latn-RS" sz="2000" dirty="0" smtClean="0">
                <a:sym typeface="Wingdings" pitchFamily="2" charset="2"/>
              </a:rPr>
              <a:t>w</a:t>
            </a:r>
            <a:r>
              <a:rPr lang="sr-Latn-RS" sz="2000" i="1" baseline="-25000" dirty="0" smtClean="0">
                <a:sym typeface="Wingdings" pitchFamily="2" charset="2"/>
              </a:rPr>
              <a:t>i</a:t>
            </a:r>
            <a:r>
              <a:rPr lang="sr-Latn-RS" sz="2000" dirty="0" smtClean="0">
                <a:sym typeface="Wingdings" pitchFamily="2" charset="2"/>
              </a:rPr>
              <a:t>)*</a:t>
            </a:r>
            <a:r>
              <a:rPr lang="sr-Latn-RS" sz="2000" dirty="0" smtClean="0">
                <a:latin typeface="Consolas" pitchFamily="49" charset="0"/>
              </a:rPr>
              <a:t>φ</a:t>
            </a:r>
            <a:r>
              <a:rPr lang="sr-Latn-RS" sz="2000" dirty="0" smtClean="0"/>
              <a:t>(x(:,</a:t>
            </a:r>
            <a:r>
              <a:rPr lang="sr-Latn-RS" sz="2000" i="1" dirty="0" smtClean="0"/>
              <a:t>j</a:t>
            </a:r>
            <a:r>
              <a:rPr lang="sr-Latn-RS" sz="2000" dirty="0" smtClean="0"/>
              <a:t>)) = k(</a:t>
            </a:r>
            <a:r>
              <a:rPr lang="sr-Latn-RS" sz="2000" dirty="0" smtClean="0">
                <a:sym typeface="Wingdings" pitchFamily="2" charset="2"/>
              </a:rPr>
              <a:t>w</a:t>
            </a:r>
            <a:r>
              <a:rPr lang="sr-Latn-RS" sz="2000" i="1" baseline="-25000" dirty="0" smtClean="0">
                <a:sym typeface="Wingdings" pitchFamily="2" charset="2"/>
              </a:rPr>
              <a:t>i</a:t>
            </a:r>
            <a:r>
              <a:rPr lang="sr-Latn-RS" sz="2000" dirty="0" smtClean="0">
                <a:sym typeface="Wingdings" pitchFamily="2" charset="2"/>
              </a:rPr>
              <a:t>,</a:t>
            </a:r>
            <a:r>
              <a:rPr lang="sr-Latn-RS" sz="2000" dirty="0" smtClean="0"/>
              <a:t>x(:,</a:t>
            </a:r>
            <a:r>
              <a:rPr lang="sr-Latn-RS" sz="2000" i="1" dirty="0" smtClean="0"/>
              <a:t>j</a:t>
            </a:r>
            <a:r>
              <a:rPr lang="sr-Latn-RS" sz="2000" dirty="0" smtClean="0"/>
              <a:t>)) kao neku funkciju razdaljine.</a:t>
            </a:r>
          </a:p>
          <a:p>
            <a:endParaRPr lang="sr-Latn-RS" sz="2000" dirty="0" smtClean="0"/>
          </a:p>
          <a:p>
            <a:r>
              <a:rPr lang="sr-Latn-RS" sz="2000" dirty="0" smtClean="0"/>
              <a:t>Funkcija k je poznata kao kernel funkcija a ova procedura je poznata kao “kernel trick” za SVM i kernel perceptron.</a:t>
            </a:r>
          </a:p>
          <a:p>
            <a:pPr lvl="1"/>
            <a:r>
              <a:rPr lang="sr-Latn-RS" sz="1800" dirty="0" smtClean="0"/>
              <a:t>Jedan čest primer je RBF kernel koji inače ne bi bio moguć pošto funkcija </a:t>
            </a:r>
            <a:r>
              <a:rPr lang="sr-Latn-RS" sz="1800" dirty="0" smtClean="0">
                <a:latin typeface="Consolas" pitchFamily="49" charset="0"/>
              </a:rPr>
              <a:t>φ </a:t>
            </a:r>
            <a:r>
              <a:rPr lang="sr-Latn-RS" sz="1800" dirty="0" smtClean="0"/>
              <a:t>u ovom slučaju ima dimenzija koliko ima podataka</a:t>
            </a:r>
          </a:p>
          <a:p>
            <a:endParaRPr lang="sr-Latn-RS" sz="2000" baseline="-25000" dirty="0" smtClean="0"/>
          </a:p>
          <a:p>
            <a:endParaRPr lang="sr-Latn-RS" sz="2000" baseline="-25000" dirty="0" smtClean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 cstate="print"/>
          <a:srcRect l="10833" t="5448" r="7500" b="5909"/>
          <a:stretch>
            <a:fillRect/>
          </a:stretch>
        </p:blipFill>
        <p:spPr bwMode="auto">
          <a:xfrm>
            <a:off x="0" y="1676400"/>
            <a:ext cx="91440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XOR problem </a:t>
            </a:r>
            <a:br>
              <a:rPr lang="sr-Latn-RS" dirty="0" smtClean="0"/>
            </a:br>
            <a:r>
              <a:rPr lang="sr-Latn-RS" sz="3100" dirty="0" smtClean="0"/>
              <a:t>MC - Gaussian distance kernel</a:t>
            </a:r>
            <a:br>
              <a:rPr lang="sr-Latn-RS" sz="3100" dirty="0" smtClean="0"/>
            </a:br>
            <a:r>
              <a:rPr lang="sr-Latn-RS" sz="3100" dirty="0" smtClean="0"/>
              <a:t>n = 10, MC</a:t>
            </a:r>
            <a:endParaRPr lang="sr-Latn-RS" sz="3100" dirty="0"/>
          </a:p>
        </p:txBody>
      </p:sp>
      <p:sp>
        <p:nvSpPr>
          <p:cNvPr id="3" name="TextBox 2"/>
          <p:cNvSpPr txBox="1"/>
          <p:nvPr/>
        </p:nvSpPr>
        <p:spPr>
          <a:xfrm>
            <a:off x="2133600" y="3925669"/>
            <a:ext cx="571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mtClean="0"/>
              <a:t>Sa dobrim izborom parametara i 10 random vektora iz skupa za trening.</a:t>
            </a:r>
            <a:endParaRPr lang="sr-Latn-R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4" name="Picture 4"/>
          <p:cNvPicPr>
            <a:picLocks noChangeAspect="1" noChangeArrowheads="1"/>
          </p:cNvPicPr>
          <p:nvPr/>
        </p:nvPicPr>
        <p:blipFill>
          <a:blip r:embed="rId2" cstate="print"/>
          <a:srcRect l="11647" t="6362" r="8312" b="6392"/>
          <a:stretch>
            <a:fillRect/>
          </a:stretch>
        </p:blipFill>
        <p:spPr bwMode="auto">
          <a:xfrm>
            <a:off x="0" y="1219200"/>
            <a:ext cx="9144000" cy="561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smtClean="0"/>
              <a:t>XOR problem </a:t>
            </a:r>
            <a:br>
              <a:rPr lang="sr-Latn-RS" smtClean="0"/>
            </a:br>
            <a:r>
              <a:rPr lang="sr-Latn-RS" sz="3100" smtClean="0"/>
              <a:t>Perceptron - Gaussian distance kernel</a:t>
            </a:r>
            <a:br>
              <a:rPr lang="sr-Latn-RS" sz="3100" smtClean="0"/>
            </a:br>
            <a:r>
              <a:rPr lang="sr-Latn-RS" sz="3100" smtClean="0"/>
              <a:t>n = 20, perceptron</a:t>
            </a:r>
            <a:endParaRPr lang="sr-Latn-RS" sz="31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Mutli layer perceptron</a:t>
            </a:r>
            <a:endParaRPr lang="en-US" dirty="0"/>
          </a:p>
        </p:txBody>
      </p:sp>
      <p:pic>
        <p:nvPicPr>
          <p:cNvPr id="44034" name="Picture 2" descr="http://www.mdpi.com/information/information-03-00756/article_deploy/html/images/information-03-00756-g002-102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1219200"/>
            <a:ext cx="7086600" cy="5453361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2667000" y="1790700"/>
            <a:ext cx="152400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sr-Latn-RS" sz="1200" dirty="0" smtClean="0"/>
              <a:t>Ove težine su posvećene pronalaženju φ</a:t>
            </a:r>
            <a:r>
              <a:rPr lang="sr-Latn-RS" sz="1200" baseline="-25000" dirty="0" smtClean="0"/>
              <a:t>i</a:t>
            </a:r>
            <a:endParaRPr lang="sr-Latn-RS" sz="1200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4800600" y="1790700"/>
            <a:ext cx="1524000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sr-Latn-RS" sz="1200" dirty="0" smtClean="0"/>
              <a:t>Ove težine su posvećene rešavanju problema iz reprezentacije φ </a:t>
            </a:r>
            <a:endParaRPr lang="sr-Latn-RS" sz="1200" baseline="-250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029200"/>
          </a:xfrm>
        </p:spPr>
        <p:txBody>
          <a:bodyPr>
            <a:normAutofit lnSpcReduction="10000"/>
          </a:bodyPr>
          <a:lstStyle/>
          <a:p>
            <a:r>
              <a:rPr lang="sr-Latn-RS" sz="2400" dirty="0" smtClean="0"/>
              <a:t>Primer MNIST</a:t>
            </a:r>
          </a:p>
          <a:p>
            <a:endParaRPr lang="sr-Latn-RS" sz="2400" dirty="0" smtClean="0"/>
          </a:p>
          <a:p>
            <a:endParaRPr lang="sr-Latn-RS" sz="2400" dirty="0" smtClean="0"/>
          </a:p>
          <a:p>
            <a:endParaRPr lang="sr-Latn-RS" sz="2400" dirty="0" smtClean="0"/>
          </a:p>
          <a:p>
            <a:r>
              <a:rPr lang="sr-Latn-RS" sz="2400" dirty="0" smtClean="0"/>
              <a:t>Izabrali smo 25 neurona u prvom skrivenom sloju i 10 u drugom</a:t>
            </a:r>
          </a:p>
          <a:p>
            <a:endParaRPr lang="sr-Latn-RS" sz="2400" dirty="0" smtClean="0"/>
          </a:p>
          <a:p>
            <a:r>
              <a:rPr lang="sr-Latn-RS" sz="2400" dirty="0" smtClean="0"/>
              <a:t>10 izlaznih neurona svaka klasa je obeležena jednim neuronom</a:t>
            </a:r>
          </a:p>
          <a:p>
            <a:pPr lvl="1"/>
            <a:r>
              <a:rPr lang="sr-Latn-RS" sz="2000" dirty="0" smtClean="0"/>
              <a:t>One-hot coding, slično dekoderu iz elektronike</a:t>
            </a:r>
          </a:p>
          <a:p>
            <a:pPr lvl="1"/>
            <a:endParaRPr lang="sr-Latn-RS" sz="2000" dirty="0" smtClean="0"/>
          </a:p>
          <a:p>
            <a:r>
              <a:rPr lang="sr-Latn-RS" sz="2400" dirty="0" smtClean="0"/>
              <a:t>Funkcija za treniranje je trainscg koja je efektivna za velike skupove podataka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Mutli layer perceptron</a:t>
            </a:r>
            <a:endParaRPr lang="sr-Latn-RS"/>
          </a:p>
        </p:txBody>
      </p:sp>
      <p:pic>
        <p:nvPicPr>
          <p:cNvPr id="45060" name="Picture 4"/>
          <p:cNvPicPr>
            <a:picLocks noChangeAspect="1" noChangeArrowheads="1"/>
          </p:cNvPicPr>
          <p:nvPr/>
        </p:nvPicPr>
        <p:blipFill>
          <a:blip r:embed="rId2" cstate="print"/>
          <a:srcRect l="3321" t="5420" r="1536" b="9538"/>
          <a:stretch>
            <a:fillRect/>
          </a:stretch>
        </p:blipFill>
        <p:spPr bwMode="auto">
          <a:xfrm>
            <a:off x="3657600" y="1371600"/>
            <a:ext cx="5114658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8077200" y="6324600"/>
            <a:ext cx="279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sr-Latn-RS" smtClean="0"/>
              <a:t>B</a:t>
            </a:r>
            <a:endParaRPr lang="sr-Latn-R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029200"/>
          </a:xfrm>
        </p:spPr>
        <p:txBody>
          <a:bodyPr>
            <a:normAutofit/>
          </a:bodyPr>
          <a:lstStyle/>
          <a:p>
            <a:r>
              <a:rPr lang="sr-Latn-RS" sz="2400" dirty="0" smtClean="0"/>
              <a:t>Primer MNIST</a:t>
            </a:r>
          </a:p>
          <a:p>
            <a:pPr lvl="1"/>
            <a:r>
              <a:rPr lang="sr-Latn-RS" sz="2000" dirty="0" smtClean="0"/>
              <a:t>A. Sve devetke su prepoznate kao četvorke</a:t>
            </a:r>
          </a:p>
          <a:p>
            <a:pPr lvl="2"/>
            <a:r>
              <a:rPr lang="sr-Latn-RS" sz="1600" dirty="0" smtClean="0"/>
              <a:t> ovo se nekad dešava samo zato što neuralna mreža ima veliku varijansu</a:t>
            </a:r>
          </a:p>
          <a:p>
            <a:pPr lvl="2"/>
            <a:r>
              <a:rPr lang="sr-Latn-RS" sz="1600" dirty="0" smtClean="0"/>
              <a:t>Drugi razlog je lokalni minimum u kojem je trening funkcija završila</a:t>
            </a:r>
          </a:p>
          <a:p>
            <a:pPr lvl="1"/>
            <a:r>
              <a:rPr lang="sr-Latn-RS" sz="2000" dirty="0" smtClean="0"/>
              <a:t>B. Izabrani su </a:t>
            </a:r>
            <a:r>
              <a:rPr lang="sr-Latn-RS" sz="2000" dirty="0" smtClean="0">
                <a:latin typeface="Consolas" pitchFamily="49" charset="0"/>
              </a:rPr>
              <a:t>φ</a:t>
            </a:r>
            <a:r>
              <a:rPr lang="en-US" sz="2000" i="1" baseline="-25000" dirty="0" err="1" smtClean="0">
                <a:latin typeface="Consolas" pitchFamily="49" charset="0"/>
              </a:rPr>
              <a:t>i</a:t>
            </a:r>
            <a:r>
              <a:rPr lang="sr-Latn-RS" sz="2000" dirty="0" smtClean="0"/>
              <a:t> predstavljeni na desnoj strani</a:t>
            </a:r>
          </a:p>
          <a:p>
            <a:pPr lvl="2"/>
            <a:r>
              <a:rPr lang="sr-Latn-RS" sz="1600" dirty="0" smtClean="0"/>
              <a:t>Neki su smisleni a neki su šum</a:t>
            </a:r>
            <a:endParaRPr lang="sr-Latn-R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Mutli layer perceptron</a:t>
            </a:r>
            <a:endParaRPr lang="sr-Latn-RS"/>
          </a:p>
        </p:txBody>
      </p:sp>
      <p:pic>
        <p:nvPicPr>
          <p:cNvPr id="45058" name="Picture 2"/>
          <p:cNvPicPr>
            <a:picLocks noChangeArrowheads="1"/>
          </p:cNvPicPr>
          <p:nvPr/>
        </p:nvPicPr>
        <p:blipFill>
          <a:blip r:embed="rId2" cstate="print"/>
          <a:srcRect l="14148" t="5638" r="11230" b="7856"/>
          <a:stretch>
            <a:fillRect/>
          </a:stretch>
        </p:blipFill>
        <p:spPr bwMode="auto">
          <a:xfrm>
            <a:off x="4167444" y="3905060"/>
            <a:ext cx="4900356" cy="2876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505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3886200"/>
            <a:ext cx="3456461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1066800" y="5715000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sr-Latn-RS" smtClean="0"/>
              <a:t>A</a:t>
            </a:r>
            <a:endParaRPr lang="sr-Latn-RS"/>
          </a:p>
        </p:txBody>
      </p:sp>
      <p:sp>
        <p:nvSpPr>
          <p:cNvPr id="7" name="TextBox 6"/>
          <p:cNvSpPr txBox="1"/>
          <p:nvPr/>
        </p:nvSpPr>
        <p:spPr>
          <a:xfrm>
            <a:off x="8077200" y="6324600"/>
            <a:ext cx="279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sr-Latn-RS" smtClean="0"/>
              <a:t>B</a:t>
            </a:r>
            <a:endParaRPr lang="sr-Latn-RS"/>
          </a:p>
        </p:txBody>
      </p:sp>
      <p:sp>
        <p:nvSpPr>
          <p:cNvPr id="8" name="TextBox 7"/>
          <p:cNvSpPr txBox="1"/>
          <p:nvPr/>
        </p:nvSpPr>
        <p:spPr>
          <a:xfrm>
            <a:off x="381000" y="6477000"/>
            <a:ext cx="3886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1200" dirty="0" smtClean="0"/>
              <a:t>Svetlija boja pokazuje veći broj slučajeva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Motivacija</a:t>
            </a:r>
            <a:endParaRPr lang="sr-Latn-RS" dirty="0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72200" y="1371600"/>
            <a:ext cx="2646293" cy="2000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05400" y="2667000"/>
            <a:ext cx="2444671" cy="184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629400" y="4114800"/>
            <a:ext cx="2039888" cy="1541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Rectangle 11"/>
          <p:cNvSpPr/>
          <p:nvPr/>
        </p:nvSpPr>
        <p:spPr>
          <a:xfrm>
            <a:off x="5181600" y="2590800"/>
            <a:ext cx="7713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D=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85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248400" y="1828800"/>
            <a:ext cx="768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D=3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5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620000" y="3962400"/>
            <a:ext cx="886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D=100</a:t>
            </a: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57200" y="1600200"/>
            <a:ext cx="4763329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Rectangle 15"/>
          <p:cNvSpPr/>
          <p:nvPr/>
        </p:nvSpPr>
        <p:spPr>
          <a:xfrm>
            <a:off x="609600" y="5257800"/>
            <a:ext cx="6477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Izdvojiti piksele koji pripadaju mandarinama od ostalih piksela pozadine na slici</a:t>
            </a:r>
          </a:p>
          <a:p>
            <a:pPr marL="228600" indent="-228600"/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Prosti threshold nije zadovoljavajuće rešenje. Nije uvek lako ručno napraviti threshold koji je dobar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Motivacija</a:t>
            </a:r>
            <a:br>
              <a:rPr lang="sr-Latn-RS" dirty="0" smtClean="0"/>
            </a:br>
            <a:r>
              <a:rPr lang="sr-Latn-RS" dirty="0" smtClean="0"/>
              <a:t>Rešenje sa naučenim thresholdom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2286000"/>
            <a:ext cx="4763329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57800" y="2286000"/>
            <a:ext cx="3657600" cy="2764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5562600" y="5334000"/>
            <a:ext cx="30626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U crnom pravougaoniku su</a:t>
            </a:r>
            <a:br>
              <a:rPr lang="sr-Latn-RS" dirty="0" smtClean="0"/>
            </a:br>
            <a:r>
              <a:rPr lang="sr-Latn-RS" dirty="0" smtClean="0"/>
              <a:t>pikseli ručno obeleženi, ostali </a:t>
            </a:r>
            <a:br>
              <a:rPr lang="sr-Latn-RS" dirty="0" smtClean="0"/>
            </a:br>
            <a:r>
              <a:rPr lang="sr-Latn-RS" dirty="0" smtClean="0"/>
              <a:t>pikseli su obeleženi na osnovu </a:t>
            </a:r>
            <a:br>
              <a:rPr lang="sr-Latn-RS" dirty="0" smtClean="0"/>
            </a:br>
            <a:r>
              <a:rPr lang="sr-Latn-RS" dirty="0" smtClean="0"/>
              <a:t>naučenih pravila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Motivacija</a:t>
            </a:r>
            <a:br>
              <a:rPr lang="sr-Latn-RS" dirty="0" smtClean="0"/>
            </a:br>
            <a:r>
              <a:rPr lang="sr-Latn-RS" dirty="0" smtClean="0"/>
              <a:t>Dva osnovna problema</a:t>
            </a:r>
            <a:endParaRPr lang="sr-Latn-RS" dirty="0"/>
          </a:p>
        </p:txBody>
      </p:sp>
      <p:sp>
        <p:nvSpPr>
          <p:cNvPr id="7" name="Rectangle 6"/>
          <p:cNvSpPr/>
          <p:nvPr/>
        </p:nvSpPr>
        <p:spPr>
          <a:xfrm>
            <a:off x="1131102" y="2514600"/>
            <a:ext cx="2514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Regresija      </a:t>
            </a:r>
          </a:p>
        </p:txBody>
      </p:sp>
      <p:sp>
        <p:nvSpPr>
          <p:cNvPr id="8" name="Rectangle 7"/>
          <p:cNvSpPr/>
          <p:nvPr/>
        </p:nvSpPr>
        <p:spPr>
          <a:xfrm>
            <a:off x="5467350" y="2514600"/>
            <a:ext cx="2514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Klasifikacija      </a:t>
            </a:r>
          </a:p>
        </p:txBody>
      </p:sp>
      <p:pic>
        <p:nvPicPr>
          <p:cNvPr id="9" name="Picture 2" descr="File:Linear regression.sv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3571875"/>
            <a:ext cx="3710004" cy="2447925"/>
          </a:xfrm>
          <a:prstGeom prst="rect">
            <a:avLst/>
          </a:prstGeom>
          <a:noFill/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0" y="3629025"/>
            <a:ext cx="2781300" cy="2333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Motivacija 1D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0">
              <a:spcBef>
                <a:spcPts val="0"/>
              </a:spcBef>
              <a:buNone/>
            </a:pPr>
            <a:r>
              <a:rPr lang="sr-Latn-RS" sz="2000" dirty="0" smtClean="0">
                <a:latin typeface="Consolas" pitchFamily="49" charset="0"/>
              </a:rPr>
              <a:t>x = [randn(100,1)+2; randn(100,1)-2];</a:t>
            </a:r>
          </a:p>
          <a:p>
            <a:pPr indent="0">
              <a:spcBef>
                <a:spcPts val="0"/>
              </a:spcBef>
              <a:buNone/>
            </a:pPr>
            <a:r>
              <a:rPr lang="sr-Latn-RS" sz="2000" dirty="0" smtClean="0">
                <a:latin typeface="Consolas" pitchFamily="49" charset="0"/>
              </a:rPr>
              <a:t>y = [ones(100,1); -1*ones(100,1)];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57800" y="2438400"/>
            <a:ext cx="3657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5425" indent="-225425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Na koji način možemo naći pravo w sa kojim možemo u linearnom obliku predvideti klase?</a:t>
            </a:r>
          </a:p>
          <a:p>
            <a:pPr marL="225425" indent="-225425">
              <a:buFont typeface="Arial" pitchFamily="34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5425" indent="-225425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Da li je MC pristup ok za ovu potrebu?</a:t>
            </a: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</a:t>
            </a:r>
            <a:r>
              <a:rPr lang="en-US" dirty="0" err="1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Regresija</a:t>
            </a: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?</a:t>
            </a: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5425" indent="-225425">
              <a:buFont typeface="Arial" pitchFamily="34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5425" indent="-225425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Koja je dimenzionalnost problema?</a:t>
            </a:r>
          </a:p>
          <a:p>
            <a:pPr marL="225425" indent="-225425">
              <a:buFont typeface="Arial" pitchFamily="34" charset="0"/>
              <a:buChar char="•"/>
            </a:pP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marL="225425" indent="-225425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U sliku je ubacen dither na y osu da bi se lakse primetila gustina primera koji se inace preklapaju</a:t>
            </a:r>
            <a:endParaRPr lang="sr-Latn-R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pic>
        <p:nvPicPr>
          <p:cNvPr id="34822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867025"/>
            <a:ext cx="5324475" cy="3990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43200" y="2514600"/>
            <a:ext cx="2728913" cy="911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533400" y="1524000"/>
            <a:ext cx="832792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Koristićemo regresiju za klasifikaciju u nekim slučajevima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Mnogo je bolje koristiti f(x)=logsig(w’x) kao predikciju nego f(x) = w’x</a:t>
            </a:r>
            <a:b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kada se regresija koristi za klasifikaciju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Moguće je postići manji loss, loss funkcija treba da bude adaptirana problemu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Logistički sigmoid:</a:t>
            </a:r>
          </a:p>
          <a:p>
            <a:pPr marL="228600" indent="-228600">
              <a:buFont typeface="Arial" pitchFamily="34" charset="0"/>
              <a:buChar char="•"/>
            </a:pPr>
            <a:endParaRPr lang="sr-Latn-R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 smtClean="0"/>
              <a:t>Regresija kao binarna klasifikacija u 1D</a:t>
            </a:r>
            <a:endParaRPr lang="sr-Latn-RS" sz="3600" dirty="0"/>
          </a:p>
        </p:txBody>
      </p:sp>
      <p:grpSp>
        <p:nvGrpSpPr>
          <p:cNvPr id="9" name="Group 8"/>
          <p:cNvGrpSpPr/>
          <p:nvPr/>
        </p:nvGrpSpPr>
        <p:grpSpPr>
          <a:xfrm>
            <a:off x="555974" y="3501300"/>
            <a:ext cx="8032053" cy="3114675"/>
            <a:chOff x="9526" y="3657600"/>
            <a:chExt cx="8032053" cy="3114675"/>
          </a:xfrm>
        </p:grpSpPr>
        <p:pic>
          <p:nvPicPr>
            <p:cNvPr id="14338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886201" y="3657600"/>
              <a:ext cx="4155378" cy="31146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433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9526" y="3657600"/>
              <a:ext cx="4155378" cy="31146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8" name="TextBox 7"/>
          <p:cNvSpPr txBox="1"/>
          <p:nvPr/>
        </p:nvSpPr>
        <p:spPr>
          <a:xfrm>
            <a:off x="7620" y="372618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predikcije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0649" y="4640580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loss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7363" y="5554980"/>
            <a:ext cx="979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tačnost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76400" y="32766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L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inearna regresija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10200" y="32766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Logistička regresija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2743200"/>
            <a:ext cx="4876800" cy="4114800"/>
            <a:chOff x="0" y="3390900"/>
            <a:chExt cx="4233000" cy="3467100"/>
          </a:xfrm>
        </p:grpSpPr>
        <p:pic>
          <p:nvPicPr>
            <p:cNvPr id="3686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3390900"/>
              <a:ext cx="2175600" cy="34671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3686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057400" y="3390900"/>
              <a:ext cx="2175600" cy="34671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Dimenzionalnost problema</a:t>
            </a:r>
            <a:endParaRPr lang="sr-Latn-R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029200"/>
          </a:xfrm>
        </p:spPr>
        <p:txBody>
          <a:bodyPr>
            <a:normAutofit/>
          </a:bodyPr>
          <a:lstStyle/>
          <a:p>
            <a:r>
              <a:rPr lang="sr-Latn-RS" sz="2400" smtClean="0"/>
              <a:t>Ako posmatramo prostor rešenja kao 1D onda se ograničavamo na liniije koje prolaze kroz koordinatni početak</a:t>
            </a:r>
            <a:endParaRPr lang="sr-Latn-RS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24400" y="2514600"/>
            <a:ext cx="4419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sr-Latn-R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Problem je za</a:t>
            </a:r>
            <a:r>
              <a:rPr kumimoji="0" lang="sr-Latn-RS" sz="2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jedan veće dimenzije nego podaci, potrebno je uključiti bias, intercept, odnosno konstantnu kolonu vrednosti </a:t>
            </a: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u podatke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Ovo se u neki slučajevima može izbeći normalizacijom podataka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sr-Latn-R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Isti</a:t>
            </a:r>
            <a:r>
              <a:rPr kumimoji="0" lang="sr-Latn-RS" sz="2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problem ima i linearna i logisti</a:t>
            </a: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čka regresija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sr-Latn-R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Nećemo obraćati pažnju</a:t>
            </a:r>
            <a:r>
              <a:rPr kumimoji="0" lang="sr-Latn-RS" sz="2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sem ako nije jako važno </a:t>
            </a:r>
            <a:r>
              <a:rPr lang="en-US" sz="2400" noProof="0" dirty="0" smtClean="0">
                <a:latin typeface="CMU Serif" pitchFamily="2" charset="0"/>
                <a:ea typeface="CMU Serif" pitchFamily="2" charset="0"/>
                <a:cs typeface="CMU Serif" pitchFamily="2" charset="0"/>
                <a:sym typeface="Wingdings" pitchFamily="2" charset="2"/>
              </a:rPr>
              <a:t></a:t>
            </a:r>
            <a:endParaRPr kumimoji="0" lang="sr-Latn-R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4008</TotalTime>
  <Words>1555</Words>
  <Application>Microsoft Office PowerPoint</Application>
  <PresentationFormat>On-screen Show (4:3)</PresentationFormat>
  <Paragraphs>325</Paragraphs>
  <Slides>38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0" baseType="lpstr">
      <vt:lpstr>Office Theme</vt:lpstr>
      <vt:lpstr>Equation</vt:lpstr>
      <vt:lpstr>Soft computing</vt:lpstr>
      <vt:lpstr>Definicija mašinskog učenja</vt:lpstr>
      <vt:lpstr>Na osnovu čega se uči</vt:lpstr>
      <vt:lpstr>Motivacija</vt:lpstr>
      <vt:lpstr>Motivacija Rešenje sa naučenim thresholdom</vt:lpstr>
      <vt:lpstr>Motivacija Dva osnovna problema</vt:lpstr>
      <vt:lpstr>Motivacija 1D</vt:lpstr>
      <vt:lpstr>Regresija kao binarna klasifikacija u 1D</vt:lpstr>
      <vt:lpstr>Dimenzionalnost problema</vt:lpstr>
      <vt:lpstr>Logsig regresija za klasifikaciju</vt:lpstr>
      <vt:lpstr>Motivacija 2D</vt:lpstr>
      <vt:lpstr>Prosti problemi</vt:lpstr>
      <vt:lpstr>Razdaljina u visokim dimenzijama</vt:lpstr>
      <vt:lpstr>MC pristup u visokim dimenzijama</vt:lpstr>
      <vt:lpstr>MC pristup u visokim dimenzijama</vt:lpstr>
      <vt:lpstr>Perceptron algoritam</vt:lpstr>
      <vt:lpstr>Perceptron konvergencija</vt:lpstr>
      <vt:lpstr>Popularne varijante perceptron algoritma</vt:lpstr>
      <vt:lpstr>Perceptron konvergencija greške</vt:lpstr>
      <vt:lpstr>Loss funkcije</vt:lpstr>
      <vt:lpstr>Kernel i basis funkcije</vt:lpstr>
      <vt:lpstr>Linearna regresija</vt:lpstr>
      <vt:lpstr>Transformacije rešavaju probleme koji nisu linearni</vt:lpstr>
      <vt:lpstr>Lokalne kernel funkcije</vt:lpstr>
      <vt:lpstr>Kernel funkcije uopšteno</vt:lpstr>
      <vt:lpstr>XOR problem</vt:lpstr>
      <vt:lpstr>XOR problem  Gaussian distance kernel</vt:lpstr>
      <vt:lpstr>Linearna regresija 2 deo</vt:lpstr>
      <vt:lpstr>Linearna regresija više promenljivih kao polinimna regresija jedne</vt:lpstr>
      <vt:lpstr>Perceptron 2 deo</vt:lpstr>
      <vt:lpstr>Perceptron 2 deo</vt:lpstr>
      <vt:lpstr>Kernel perceptron</vt:lpstr>
      <vt:lpstr>Kernel perceptron</vt:lpstr>
      <vt:lpstr>XOR problem  MC - Gaussian distance kernel n = 10, MC</vt:lpstr>
      <vt:lpstr>XOR problem  Perceptron - Gaussian distance kernel n = 20, perceptron</vt:lpstr>
      <vt:lpstr>Mutli layer perceptron</vt:lpstr>
      <vt:lpstr>Mutli layer perceptron</vt:lpstr>
      <vt:lpstr>Mutli layer perceptron</vt:lpstr>
    </vt:vector>
  </TitlesOfParts>
  <Company>FTN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 computing</dc:title>
  <dc:creator>Vuk Malbasa</dc:creator>
  <cp:lastModifiedBy>Vuk Malbasa</cp:lastModifiedBy>
  <cp:revision>507</cp:revision>
  <dcterms:created xsi:type="dcterms:W3CDTF">2016-08-24T12:39:54Z</dcterms:created>
  <dcterms:modified xsi:type="dcterms:W3CDTF">2016-11-09T23:37:59Z</dcterms:modified>
</cp:coreProperties>
</file>

<file path=docProps/thumbnail.jpeg>
</file>